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20"/>
  </p:handoutMasterIdLst>
  <p:sldIdLst>
    <p:sldId id="256" r:id="rId5"/>
    <p:sldId id="299" r:id="rId6"/>
    <p:sldId id="327" r:id="rId7"/>
    <p:sldId id="328" r:id="rId8"/>
    <p:sldId id="329" r:id="rId9"/>
    <p:sldId id="315" r:id="rId10"/>
    <p:sldId id="309" r:id="rId11"/>
    <p:sldId id="317" r:id="rId12"/>
    <p:sldId id="313" r:id="rId13"/>
    <p:sldId id="324" r:id="rId14"/>
    <p:sldId id="325" r:id="rId15"/>
    <p:sldId id="326" r:id="rId16"/>
    <p:sldId id="323" r:id="rId17"/>
    <p:sldId id="330" r:id="rId18"/>
    <p:sldId id="258" r:id="rId19"/>
  </p:sldIdLst>
  <p:sldSz cx="9001125" cy="6840538"/>
  <p:notesSz cx="6735763" cy="98663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0000"/>
    <a:srgbClr val="0066FF"/>
    <a:srgbClr val="0066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176" y="86"/>
      </p:cViewPr>
      <p:guideLst>
        <p:guide orient="horz" pos="2155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cs-CZ" altLang="cs-CZ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773960F9-0E6B-4B46-B50A-4434A04EE4E4}" type="datetimeFigureOut">
              <a:rPr lang="cs-CZ" altLang="cs-CZ"/>
              <a:pPr/>
              <a:t>26.11.2015</a:t>
            </a:fld>
            <a:endParaRPr lang="cs-CZ" altLang="cs-CZ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cs-CZ" altLang="cs-CZ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98EA950-81B8-489A-BFEE-D2512FC5BAA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2918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4688" y="2125663"/>
            <a:ext cx="7651750" cy="1465262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50963" y="3876675"/>
            <a:ext cx="6300787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40F9C-234E-4520-8749-5DA4F43A57C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5935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081E0-97C8-45BE-957D-E76251C5FCA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8537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27800" y="274638"/>
            <a:ext cx="2024063" cy="58356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0850" y="274638"/>
            <a:ext cx="5924550" cy="58356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1169B3-C8BB-4B1A-B409-97BF85DD720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1444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0850" y="274638"/>
            <a:ext cx="8101013" cy="58356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0850" y="6229350"/>
            <a:ext cx="210026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074988" y="6229350"/>
            <a:ext cx="2851150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451600" y="6229350"/>
            <a:ext cx="2100263" cy="474663"/>
          </a:xfrm>
        </p:spPr>
        <p:txBody>
          <a:bodyPr/>
          <a:lstStyle>
            <a:lvl1pPr>
              <a:defRPr/>
            </a:lvl1pPr>
          </a:lstStyle>
          <a:p>
            <a:fld id="{359590D7-1F8F-4D86-B3BE-8EF334E4E7D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211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F808E6-F745-467A-ABFD-E4A90C2F483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05908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1200" y="4395788"/>
            <a:ext cx="7650163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11200" y="2898775"/>
            <a:ext cx="7650163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834C3-7A79-4CFA-9B34-FBB1F1E30AA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080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0850" y="1595438"/>
            <a:ext cx="3973513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6763" y="1595438"/>
            <a:ext cx="3975100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1B36E-CE37-40FB-9B43-24D9928AD7F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86037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0850" y="1531938"/>
            <a:ext cx="397668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0850" y="2170113"/>
            <a:ext cx="3976688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572000" y="1531938"/>
            <a:ext cx="3979863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572000" y="2170113"/>
            <a:ext cx="3979863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898264-75E7-4026-9F93-4ED1EE5AEBF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8794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B6A288-4B49-4A83-886F-5A5C92466FD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2616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98DCE-8D36-4C60-8F9C-A2E58FB11B0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9216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0850" y="273050"/>
            <a:ext cx="2960688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19488" y="273050"/>
            <a:ext cx="5032375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0850" y="1431925"/>
            <a:ext cx="2960688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14BEE-DE5C-4857-8FA9-9AE0BA9A76F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4293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713" y="4787900"/>
            <a:ext cx="5400675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63713" y="611188"/>
            <a:ext cx="5400675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63713" y="5353050"/>
            <a:ext cx="5400675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8872A3-3D4D-42CA-A7DE-1AD36BDC874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7266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274638"/>
            <a:ext cx="81010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516" tIns="45258" rIns="90516" bIns="452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1595438"/>
            <a:ext cx="8101013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0850" y="6229350"/>
            <a:ext cx="21002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74988" y="6229350"/>
            <a:ext cx="28511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1600" y="6229350"/>
            <a:ext cx="21002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0553891-1DC0-44B2-9797-5D20EFC18CDE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048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048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048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048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048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defTabSz="90487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defTabSz="90487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defTabSz="90487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defTabSz="90487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defTabSz="904875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5013" indent="-282575" algn="l" defTabSz="90487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1888" indent="-227013" algn="l" defTabSz="904875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4325" indent="-227013" algn="l" defTabSz="90487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6763" indent="-227013" algn="l" defTabSz="904875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93963" indent="-227013" algn="l" defTabSz="9048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51163" indent="-227013" algn="l" defTabSz="9048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08363" indent="-227013" algn="l" defTabSz="9048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65563" indent="-227013" algn="l" defTabSz="9048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délník 5"/>
          <p:cNvSpPr>
            <a:spLocks noChangeArrowheads="1"/>
          </p:cNvSpPr>
          <p:nvPr/>
        </p:nvSpPr>
        <p:spPr bwMode="auto">
          <a:xfrm>
            <a:off x="1763713" y="2628900"/>
            <a:ext cx="5400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3200" b="1" dirty="0">
                <a:solidFill>
                  <a:srgbClr val="0066CC"/>
                </a:solidFill>
                <a:cs typeface="Tahoma" panose="020B0604030504040204" pitchFamily="34" charset="0"/>
              </a:rPr>
              <a:t>Identity </a:t>
            </a:r>
            <a:r>
              <a:rPr lang="cs-CZ" altLang="cs-CZ" sz="3200" b="1" dirty="0" smtClean="0">
                <a:solidFill>
                  <a:srgbClr val="0066CC"/>
                </a:solidFill>
                <a:cs typeface="Tahoma" panose="020B0604030504040204" pitchFamily="34" charset="0"/>
              </a:rPr>
              <a:t>na ČVUT</a:t>
            </a:r>
            <a:endParaRPr lang="cs-CZ" altLang="cs-CZ" sz="3200" b="1" dirty="0">
              <a:solidFill>
                <a:srgbClr val="0066CC"/>
              </a:solidFill>
              <a:cs typeface="Tahoma" panose="020B060403050404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0738" y="5219700"/>
            <a:ext cx="6094412" cy="500063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cs-CZ" altLang="cs-CZ" sz="1800" b="1" smtClean="0">
                <a:solidFill>
                  <a:schemeClr val="bg2"/>
                </a:solidFill>
              </a:rPr>
              <a:t>ČVUT - </a:t>
            </a:r>
            <a:r>
              <a:rPr lang="pt-BR" altLang="cs-CZ" sz="1800" b="1" smtClean="0">
                <a:solidFill>
                  <a:schemeClr val="bg2"/>
                </a:solidFill>
              </a:rPr>
              <a:t>Výpočetní a informační centrum</a:t>
            </a:r>
            <a:endParaRPr lang="en-US" altLang="cs-CZ" sz="1800" b="1" smtClean="0">
              <a:solidFill>
                <a:schemeClr val="bg2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cs-CZ" altLang="cs-CZ" sz="1400" b="1" smtClean="0">
                <a:solidFill>
                  <a:schemeClr val="bg2"/>
                </a:solidFill>
              </a:rPr>
              <a:t>I</a:t>
            </a:r>
            <a:r>
              <a:rPr lang="en-US" altLang="cs-CZ" sz="1400" b="1" smtClean="0">
                <a:solidFill>
                  <a:schemeClr val="bg2"/>
                </a:solidFill>
              </a:rPr>
              <a:t>ng. </a:t>
            </a:r>
            <a:r>
              <a:rPr lang="cs-CZ" altLang="cs-CZ" sz="1400" b="1" smtClean="0">
                <a:solidFill>
                  <a:schemeClr val="bg2"/>
                </a:solidFill>
              </a:rPr>
              <a:t>Petr</a:t>
            </a:r>
            <a:r>
              <a:rPr lang="en-US" altLang="cs-CZ" sz="1400" b="1" smtClean="0">
                <a:solidFill>
                  <a:schemeClr val="bg2"/>
                </a:solidFill>
              </a:rPr>
              <a:t> </a:t>
            </a:r>
            <a:r>
              <a:rPr lang="cs-CZ" altLang="cs-CZ" sz="1400" b="1" smtClean="0">
                <a:solidFill>
                  <a:schemeClr val="bg2"/>
                </a:solidFill>
              </a:rPr>
              <a:t>Zácha, Ph.D.</a:t>
            </a:r>
          </a:p>
          <a:p>
            <a:pPr algn="l" eaLnBrk="1" hangingPunct="1">
              <a:lnSpc>
                <a:spcPct val="80000"/>
              </a:lnSpc>
            </a:pPr>
            <a:endParaRPr lang="cs-CZ" altLang="cs-CZ" sz="1800" b="1" smtClean="0">
              <a:solidFill>
                <a:schemeClr val="bg2"/>
              </a:solidFill>
            </a:endParaRPr>
          </a:p>
          <a:p>
            <a:pPr algn="l" eaLnBrk="1" hangingPunct="1">
              <a:lnSpc>
                <a:spcPct val="80000"/>
              </a:lnSpc>
            </a:pPr>
            <a:endParaRPr lang="cs-CZ" altLang="cs-CZ" sz="1800" b="1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délník 5"/>
          <p:cNvSpPr>
            <a:spLocks noChangeArrowheads="1"/>
          </p:cNvSpPr>
          <p:nvPr/>
        </p:nvSpPr>
        <p:spPr bwMode="auto">
          <a:xfrm>
            <a:off x="2736850" y="684213"/>
            <a:ext cx="6264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dirty="0">
                <a:solidFill>
                  <a:srgbClr val="0066CC"/>
                </a:solidFill>
                <a:cs typeface="Tahoma" panose="020B0604030504040204" pitchFamily="34" charset="0"/>
              </a:rPr>
              <a:t>Identity na ČVUT</a:t>
            </a:r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403350"/>
            <a:ext cx="69342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900" name="Oval 4"/>
          <p:cNvSpPr>
            <a:spLocks noChangeArrowheads="1"/>
          </p:cNvSpPr>
          <p:nvPr/>
        </p:nvSpPr>
        <p:spPr bwMode="auto">
          <a:xfrm>
            <a:off x="5795963" y="2771775"/>
            <a:ext cx="360362" cy="358775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0901" name="Oval 5"/>
          <p:cNvSpPr>
            <a:spLocks noChangeArrowheads="1"/>
          </p:cNvSpPr>
          <p:nvPr/>
        </p:nvSpPr>
        <p:spPr bwMode="auto">
          <a:xfrm>
            <a:off x="2052638" y="2771775"/>
            <a:ext cx="1152525" cy="358775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nimBg="1"/>
      <p:bldP spid="809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délník 5"/>
          <p:cNvSpPr>
            <a:spLocks noChangeArrowheads="1"/>
          </p:cNvSpPr>
          <p:nvPr/>
        </p:nvSpPr>
        <p:spPr bwMode="auto">
          <a:xfrm>
            <a:off x="2736850" y="684213"/>
            <a:ext cx="6264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dirty="0">
                <a:solidFill>
                  <a:srgbClr val="0066CC"/>
                </a:solidFill>
                <a:cs typeface="Tahoma" panose="020B0604030504040204" pitchFamily="34" charset="0"/>
              </a:rPr>
              <a:t>Identity na ČVUT</a:t>
            </a:r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331913"/>
            <a:ext cx="7513637" cy="381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4" name="Oval 4"/>
          <p:cNvSpPr>
            <a:spLocks noChangeArrowheads="1"/>
          </p:cNvSpPr>
          <p:nvPr/>
        </p:nvSpPr>
        <p:spPr bwMode="auto">
          <a:xfrm>
            <a:off x="1404938" y="4140200"/>
            <a:ext cx="360362" cy="358775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1926" name="Oval 6"/>
          <p:cNvSpPr>
            <a:spLocks noChangeArrowheads="1"/>
          </p:cNvSpPr>
          <p:nvPr/>
        </p:nvSpPr>
        <p:spPr bwMode="auto">
          <a:xfrm>
            <a:off x="1404938" y="3421063"/>
            <a:ext cx="360362" cy="358775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1927" name="Oval 7"/>
          <p:cNvSpPr>
            <a:spLocks noChangeArrowheads="1"/>
          </p:cNvSpPr>
          <p:nvPr/>
        </p:nvSpPr>
        <p:spPr bwMode="auto">
          <a:xfrm>
            <a:off x="1331913" y="4572000"/>
            <a:ext cx="720725" cy="358775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1928" name="Oval 8"/>
          <p:cNvSpPr>
            <a:spLocks noChangeArrowheads="1"/>
          </p:cNvSpPr>
          <p:nvPr/>
        </p:nvSpPr>
        <p:spPr bwMode="auto">
          <a:xfrm>
            <a:off x="2556346" y="3618230"/>
            <a:ext cx="2088232" cy="358775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animBg="1"/>
      <p:bldP spid="81924" grpId="1" animBg="1"/>
      <p:bldP spid="81926" grpId="0" animBg="1"/>
      <p:bldP spid="81926" grpId="1" animBg="1"/>
      <p:bldP spid="81927" grpId="0" animBg="1"/>
      <p:bldP spid="81927" grpId="1" animBg="1"/>
      <p:bldP spid="819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délník 5"/>
          <p:cNvSpPr>
            <a:spLocks noChangeArrowheads="1"/>
          </p:cNvSpPr>
          <p:nvPr/>
        </p:nvSpPr>
        <p:spPr bwMode="auto">
          <a:xfrm>
            <a:off x="2736850" y="684213"/>
            <a:ext cx="6264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dirty="0">
                <a:solidFill>
                  <a:srgbClr val="0066CC"/>
                </a:solidFill>
                <a:cs typeface="Tahoma" panose="020B0604030504040204" pitchFamily="34" charset="0"/>
              </a:rPr>
              <a:t>Identity na ČVUT</a:t>
            </a: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331913"/>
            <a:ext cx="695007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48" name="Oval 4"/>
          <p:cNvSpPr>
            <a:spLocks noChangeArrowheads="1"/>
          </p:cNvSpPr>
          <p:nvPr/>
        </p:nvSpPr>
        <p:spPr bwMode="auto">
          <a:xfrm>
            <a:off x="2124075" y="2844800"/>
            <a:ext cx="1728788" cy="935038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949" name="Oval 5"/>
          <p:cNvSpPr>
            <a:spLocks noChangeArrowheads="1"/>
          </p:cNvSpPr>
          <p:nvPr/>
        </p:nvSpPr>
        <p:spPr bwMode="auto">
          <a:xfrm>
            <a:off x="1692275" y="3852863"/>
            <a:ext cx="1871663" cy="12954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950" name="Oval 6"/>
          <p:cNvSpPr>
            <a:spLocks noChangeArrowheads="1"/>
          </p:cNvSpPr>
          <p:nvPr/>
        </p:nvSpPr>
        <p:spPr bwMode="auto">
          <a:xfrm>
            <a:off x="1836738" y="6011863"/>
            <a:ext cx="647700" cy="358775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952" name="Oval 8"/>
          <p:cNvSpPr>
            <a:spLocks noChangeArrowheads="1"/>
          </p:cNvSpPr>
          <p:nvPr/>
        </p:nvSpPr>
        <p:spPr bwMode="auto">
          <a:xfrm>
            <a:off x="2413000" y="6011863"/>
            <a:ext cx="647700" cy="358775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953" name="Oval 9"/>
          <p:cNvSpPr>
            <a:spLocks noChangeArrowheads="1"/>
          </p:cNvSpPr>
          <p:nvPr/>
        </p:nvSpPr>
        <p:spPr bwMode="auto">
          <a:xfrm>
            <a:off x="2987675" y="6011863"/>
            <a:ext cx="1296988" cy="358775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  <p:bldP spid="82948" grpId="1" animBg="1"/>
      <p:bldP spid="82949" grpId="0" animBg="1"/>
      <p:bldP spid="82949" grpId="1" animBg="1"/>
      <p:bldP spid="82950" grpId="0" animBg="1"/>
      <p:bldP spid="82950" grpId="1" animBg="1"/>
      <p:bldP spid="82952" grpId="0" animBg="1"/>
      <p:bldP spid="82952" grpId="1" animBg="1"/>
      <p:bldP spid="829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délník 5"/>
          <p:cNvSpPr>
            <a:spLocks noChangeArrowheads="1"/>
          </p:cNvSpPr>
          <p:nvPr/>
        </p:nvSpPr>
        <p:spPr bwMode="auto">
          <a:xfrm>
            <a:off x="2736850" y="684213"/>
            <a:ext cx="6264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dirty="0">
                <a:solidFill>
                  <a:srgbClr val="0066CC"/>
                </a:solidFill>
                <a:cs typeface="Tahoma" panose="020B0604030504040204" pitchFamily="34" charset="0"/>
              </a:rPr>
              <a:t>Identity na ČVUT</a:t>
            </a: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403350"/>
            <a:ext cx="6964363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76" name="Oval 4"/>
          <p:cNvSpPr>
            <a:spLocks noChangeArrowheads="1"/>
          </p:cNvSpPr>
          <p:nvPr/>
        </p:nvSpPr>
        <p:spPr bwMode="auto">
          <a:xfrm>
            <a:off x="2052638" y="3421063"/>
            <a:ext cx="2160587" cy="574675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1908175" y="3995738"/>
            <a:ext cx="431800" cy="4318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animBg="1"/>
      <p:bldP spid="79876" grpId="1" animBg="1"/>
      <p:bldP spid="7987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2"/>
          <p:cNvSpPr txBox="1">
            <a:spLocks noChangeArrowheads="1"/>
          </p:cNvSpPr>
          <p:nvPr/>
        </p:nvSpPr>
        <p:spPr bwMode="auto">
          <a:xfrm>
            <a:off x="1187450" y="2124075"/>
            <a:ext cx="74168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 smtClean="0">
                <a:solidFill>
                  <a:srgbClr val="0066CC"/>
                </a:solidFill>
              </a:rPr>
              <a:t>Problémy</a:t>
            </a:r>
            <a:endParaRPr lang="cs-CZ" altLang="cs-CZ" sz="2400" b="1" dirty="0">
              <a:solidFill>
                <a:srgbClr val="0066CC"/>
              </a:solidFill>
            </a:endParaRPr>
          </a:p>
          <a:p>
            <a:pPr eaLnBrk="1" hangingPunct="1"/>
            <a:endParaRPr lang="cs-CZ" altLang="cs-CZ" dirty="0"/>
          </a:p>
          <a:p>
            <a:pPr eaLnBrk="1" hangingPunct="1">
              <a:buFontTx/>
              <a:buChar char="•"/>
            </a:pPr>
            <a:r>
              <a:rPr lang="cs-CZ" altLang="cs-CZ" dirty="0" smtClean="0"/>
              <a:t>duplicity – teď se to snad zlepší</a:t>
            </a:r>
          </a:p>
          <a:p>
            <a:pPr eaLnBrk="1" hangingPunct="1">
              <a:buFontTx/>
              <a:buChar char="•"/>
            </a:pPr>
            <a:r>
              <a:rPr lang="cs-CZ" altLang="cs-CZ" dirty="0" smtClean="0"/>
              <a:t>různá kvalita ověření osobních údajů – důvěryhodnost</a:t>
            </a:r>
          </a:p>
          <a:p>
            <a:pPr eaLnBrk="1" hangingPunct="1">
              <a:buFontTx/>
              <a:buChar char="•"/>
            </a:pPr>
            <a:r>
              <a:rPr lang="cs-CZ" altLang="cs-CZ" dirty="0" smtClean="0"/>
              <a:t>uchazeči jako identity ANO/NE</a:t>
            </a:r>
          </a:p>
          <a:p>
            <a:pPr eaLnBrk="1" hangingPunct="1">
              <a:buFontTx/>
              <a:buChar char="•"/>
            </a:pPr>
            <a:r>
              <a:rPr lang="cs-CZ" altLang="cs-CZ" dirty="0" smtClean="0"/>
              <a:t>dořešit problematiku skupin napříč systémy. </a:t>
            </a:r>
            <a:r>
              <a:rPr lang="cs-CZ" altLang="cs-CZ" dirty="0" err="1" smtClean="0"/>
              <a:t>IdM</a:t>
            </a:r>
            <a:r>
              <a:rPr lang="cs-CZ" altLang="cs-CZ" dirty="0" smtClean="0"/>
              <a:t> nestačí</a:t>
            </a:r>
          </a:p>
        </p:txBody>
      </p:sp>
      <p:sp>
        <p:nvSpPr>
          <p:cNvPr id="2050" name="Obdélník 5"/>
          <p:cNvSpPr>
            <a:spLocks noChangeArrowheads="1"/>
          </p:cNvSpPr>
          <p:nvPr/>
        </p:nvSpPr>
        <p:spPr bwMode="auto">
          <a:xfrm>
            <a:off x="2736850" y="684213"/>
            <a:ext cx="6264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dirty="0">
                <a:solidFill>
                  <a:srgbClr val="0066CC"/>
                </a:solidFill>
                <a:cs typeface="Tahoma" panose="020B0604030504040204" pitchFamily="34" charset="0"/>
              </a:rPr>
              <a:t>Identity na ČVUT</a:t>
            </a:r>
          </a:p>
        </p:txBody>
      </p:sp>
    </p:spTree>
    <p:extLst>
      <p:ext uri="{BB962C8B-B14F-4D97-AF65-F5344CB8AC3E}">
        <p14:creationId xmlns:p14="http://schemas.microsoft.com/office/powerpoint/2010/main" val="328096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2638" y="4356100"/>
            <a:ext cx="6461125" cy="1512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200" b="1" smtClean="0">
                <a:solidFill>
                  <a:schemeClr val="bg2"/>
                </a:solidFill>
              </a:rPr>
              <a:t>I</a:t>
            </a:r>
            <a:r>
              <a:rPr lang="en-US" altLang="cs-CZ" sz="1200" b="1" smtClean="0">
                <a:solidFill>
                  <a:schemeClr val="bg2"/>
                </a:solidFill>
              </a:rPr>
              <a:t>ng. </a:t>
            </a:r>
            <a:r>
              <a:rPr lang="cs-CZ" altLang="cs-CZ" sz="1200" b="1" smtClean="0">
                <a:solidFill>
                  <a:schemeClr val="bg2"/>
                </a:solidFill>
              </a:rPr>
              <a:t>Petr</a:t>
            </a:r>
            <a:r>
              <a:rPr lang="en-US" altLang="cs-CZ" sz="1200" b="1" smtClean="0">
                <a:solidFill>
                  <a:schemeClr val="bg2"/>
                </a:solidFill>
              </a:rPr>
              <a:t> </a:t>
            </a:r>
            <a:r>
              <a:rPr lang="cs-CZ" altLang="cs-CZ" sz="1200" b="1" smtClean="0">
                <a:solidFill>
                  <a:schemeClr val="bg2"/>
                </a:solidFill>
              </a:rPr>
              <a:t>Zácha, Ph.D.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200" b="1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200" b="1" smtClean="0">
                <a:solidFill>
                  <a:schemeClr val="bg2"/>
                </a:solidFill>
              </a:rPr>
              <a:t>České vysoké učení technické v Praze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200" b="1" smtClean="0">
                <a:solidFill>
                  <a:schemeClr val="bg2"/>
                </a:solidFill>
              </a:rPr>
              <a:t>Výpočetní a informační centrum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20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200" smtClean="0">
                <a:solidFill>
                  <a:schemeClr val="bg2"/>
                </a:solidFill>
              </a:rPr>
              <a:t>Zikova 4 • 166 36 Praha 6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200" smtClean="0">
                <a:solidFill>
                  <a:schemeClr val="bg2"/>
                </a:solidFill>
              </a:rPr>
              <a:t>www.cvut.cz </a:t>
            </a:r>
          </a:p>
        </p:txBody>
      </p:sp>
      <p:sp>
        <p:nvSpPr>
          <p:cNvPr id="2050" name="Obdélník 5"/>
          <p:cNvSpPr>
            <a:spLocks noChangeArrowheads="1"/>
          </p:cNvSpPr>
          <p:nvPr/>
        </p:nvSpPr>
        <p:spPr bwMode="auto">
          <a:xfrm>
            <a:off x="2736850" y="684213"/>
            <a:ext cx="6264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>
                <a:solidFill>
                  <a:srgbClr val="0066CC"/>
                </a:solidFill>
                <a:cs typeface="Tahoma" panose="020B0604030504040204" pitchFamily="34" charset="0"/>
              </a:rPr>
              <a:t>Identity na ČVUT</a:t>
            </a:r>
          </a:p>
        </p:txBody>
      </p:sp>
      <p:sp>
        <p:nvSpPr>
          <p:cNvPr id="3075" name="TextovéPole 2"/>
          <p:cNvSpPr txBox="1">
            <a:spLocks noChangeArrowheads="1"/>
          </p:cNvSpPr>
          <p:nvPr/>
        </p:nvSpPr>
        <p:spPr bwMode="auto">
          <a:xfrm>
            <a:off x="1187450" y="2124075"/>
            <a:ext cx="67691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>
                <a:solidFill>
                  <a:srgbClr val="0066CC"/>
                </a:solidFill>
              </a:rPr>
              <a:t>Dotazy?</a:t>
            </a:r>
          </a:p>
          <a:p>
            <a:pPr eaLnBrk="1" hangingPunct="1"/>
            <a:endParaRPr lang="cs-CZ" altLang="cs-CZ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2"/>
          <p:cNvSpPr txBox="1">
            <a:spLocks noChangeArrowheads="1"/>
          </p:cNvSpPr>
          <p:nvPr/>
        </p:nvSpPr>
        <p:spPr bwMode="auto">
          <a:xfrm>
            <a:off x="1188194" y="1764085"/>
            <a:ext cx="7056784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 smtClean="0">
                <a:solidFill>
                  <a:srgbClr val="0066CC"/>
                </a:solidFill>
              </a:rPr>
              <a:t>Stav identit v roce 2015</a:t>
            </a:r>
            <a:endParaRPr lang="cs-CZ" altLang="cs-CZ" sz="2400" b="1" dirty="0"/>
          </a:p>
          <a:p>
            <a:pPr eaLnBrk="1" hangingPunct="1">
              <a:buFontTx/>
              <a:buChar char="•"/>
            </a:pPr>
            <a:r>
              <a:rPr lang="cs-CZ" altLang="cs-CZ" b="1" dirty="0" smtClean="0"/>
              <a:t>20</a:t>
            </a:r>
            <a:r>
              <a:rPr lang="cs-CZ" altLang="cs-CZ" dirty="0" smtClean="0"/>
              <a:t> fakult a součástí, cca </a:t>
            </a:r>
            <a:r>
              <a:rPr lang="cs-CZ" altLang="cs-CZ" b="1" dirty="0" smtClean="0"/>
              <a:t>400</a:t>
            </a:r>
            <a:r>
              <a:rPr lang="cs-CZ" altLang="cs-CZ" dirty="0" smtClean="0"/>
              <a:t> organizačních jednotek</a:t>
            </a:r>
          </a:p>
          <a:p>
            <a:pPr eaLnBrk="1" hangingPunct="1">
              <a:buFontTx/>
              <a:buChar char="•"/>
            </a:pPr>
            <a:r>
              <a:rPr lang="cs-CZ" altLang="cs-CZ" dirty="0" smtClean="0"/>
              <a:t>cca </a:t>
            </a:r>
            <a:r>
              <a:rPr lang="cs-CZ" altLang="cs-CZ" b="1" dirty="0" smtClean="0"/>
              <a:t>28.000</a:t>
            </a:r>
            <a:r>
              <a:rPr lang="cs-CZ" altLang="cs-CZ" dirty="0" smtClean="0"/>
              <a:t> uživatelů</a:t>
            </a:r>
          </a:p>
          <a:p>
            <a:pPr eaLnBrk="1" hangingPunct="1">
              <a:buFontTx/>
              <a:buChar char="•"/>
            </a:pPr>
            <a:r>
              <a:rPr lang="cs-CZ" altLang="cs-CZ" dirty="0" smtClean="0"/>
              <a:t>cca </a:t>
            </a:r>
            <a:r>
              <a:rPr lang="cs-CZ" altLang="cs-CZ" b="1" dirty="0" smtClean="0"/>
              <a:t>140.000</a:t>
            </a:r>
            <a:r>
              <a:rPr lang="cs-CZ" altLang="cs-CZ" dirty="0" smtClean="0"/>
              <a:t> všech uživatelů</a:t>
            </a:r>
          </a:p>
          <a:p>
            <a:pPr eaLnBrk="1" hangingPunct="1">
              <a:buFontTx/>
              <a:buChar char="•"/>
            </a:pPr>
            <a:r>
              <a:rPr lang="cs-CZ" altLang="cs-CZ" dirty="0" smtClean="0"/>
              <a:t>cca </a:t>
            </a:r>
            <a:r>
              <a:rPr lang="cs-CZ" altLang="cs-CZ" b="1" dirty="0" smtClean="0"/>
              <a:t>5.000</a:t>
            </a:r>
            <a:r>
              <a:rPr lang="cs-CZ" altLang="cs-CZ" dirty="0" smtClean="0"/>
              <a:t> nových studentů a </a:t>
            </a:r>
            <a:r>
              <a:rPr lang="cs-CZ" altLang="cs-CZ" b="1" dirty="0" smtClean="0"/>
              <a:t>2.500</a:t>
            </a:r>
            <a:r>
              <a:rPr lang="cs-CZ" altLang="cs-CZ" dirty="0" smtClean="0"/>
              <a:t> nových zaměstnanců ročně</a:t>
            </a:r>
          </a:p>
          <a:p>
            <a:pPr eaLnBrk="1" hangingPunct="1">
              <a:buFontTx/>
              <a:buChar char="•"/>
            </a:pPr>
            <a:r>
              <a:rPr lang="cs-CZ" altLang="cs-CZ" dirty="0"/>
              <a:t>sjednocený </a:t>
            </a:r>
            <a:r>
              <a:rPr lang="cs-CZ" altLang="cs-CZ" dirty="0" err="1"/>
              <a:t>loginname</a:t>
            </a:r>
            <a:r>
              <a:rPr lang="cs-CZ" altLang="cs-CZ" dirty="0"/>
              <a:t>, osobní číslo, heslo ČVUT</a:t>
            </a:r>
          </a:p>
          <a:p>
            <a:pPr eaLnBrk="1" hangingPunct="1">
              <a:buFontTx/>
              <a:buChar char="•"/>
            </a:pPr>
            <a:r>
              <a:rPr lang="cs-CZ" altLang="cs-CZ" dirty="0"/>
              <a:t>identity dle míry hodnověrnosti osobních údajů</a:t>
            </a:r>
          </a:p>
          <a:p>
            <a:pPr eaLnBrk="1" hangingPunct="1">
              <a:buFontTx/>
              <a:buChar char="•"/>
            </a:pPr>
            <a:r>
              <a:rPr lang="cs-CZ" altLang="cs-CZ" b="1" dirty="0" smtClean="0"/>
              <a:t>20</a:t>
            </a:r>
            <a:r>
              <a:rPr lang="cs-CZ" altLang="cs-CZ" dirty="0" smtClean="0"/>
              <a:t> napojených systémů na </a:t>
            </a:r>
            <a:r>
              <a:rPr lang="cs-CZ" altLang="cs-CZ" dirty="0" err="1" smtClean="0"/>
              <a:t>IdM</a:t>
            </a:r>
            <a:r>
              <a:rPr lang="cs-CZ" altLang="cs-CZ" dirty="0" smtClean="0"/>
              <a:t> a další využívající role</a:t>
            </a:r>
          </a:p>
          <a:p>
            <a:pPr eaLnBrk="1" hangingPunct="1">
              <a:buFontTx/>
              <a:buChar char="•"/>
            </a:pPr>
            <a:r>
              <a:rPr lang="cs-CZ" altLang="cs-CZ" dirty="0" smtClean="0"/>
              <a:t>cca </a:t>
            </a:r>
            <a:r>
              <a:rPr lang="cs-CZ" altLang="cs-CZ" b="1" dirty="0" smtClean="0"/>
              <a:t>400</a:t>
            </a:r>
            <a:r>
              <a:rPr lang="cs-CZ" altLang="cs-CZ" dirty="0" smtClean="0"/>
              <a:t> různých schvalovatelů</a:t>
            </a:r>
          </a:p>
          <a:p>
            <a:pPr eaLnBrk="1" hangingPunct="1">
              <a:buFontTx/>
              <a:buChar char="•"/>
            </a:pPr>
            <a:r>
              <a:rPr lang="cs-CZ" altLang="cs-CZ" dirty="0" smtClean="0"/>
              <a:t>cca </a:t>
            </a:r>
            <a:r>
              <a:rPr lang="cs-CZ" altLang="cs-CZ" b="1" dirty="0" smtClean="0"/>
              <a:t>2.000</a:t>
            </a:r>
            <a:r>
              <a:rPr lang="cs-CZ" altLang="cs-CZ" dirty="0" smtClean="0"/>
              <a:t> typů rolí</a:t>
            </a:r>
          </a:p>
          <a:p>
            <a:pPr eaLnBrk="1" hangingPunct="1">
              <a:buFontTx/>
              <a:buChar char="•"/>
            </a:pPr>
            <a:r>
              <a:rPr lang="cs-CZ" altLang="cs-CZ" dirty="0" smtClean="0"/>
              <a:t>přes </a:t>
            </a:r>
            <a:r>
              <a:rPr lang="cs-CZ" altLang="cs-CZ" b="1" dirty="0" smtClean="0"/>
              <a:t>40.000</a:t>
            </a:r>
            <a:r>
              <a:rPr lang="cs-CZ" altLang="cs-CZ" dirty="0" smtClean="0"/>
              <a:t> různých business a technických rolí</a:t>
            </a:r>
          </a:p>
          <a:p>
            <a:pPr eaLnBrk="1" hangingPunct="1">
              <a:buFontTx/>
              <a:buChar char="•"/>
            </a:pPr>
            <a:r>
              <a:rPr lang="cs-CZ" altLang="cs-CZ" dirty="0" smtClean="0"/>
              <a:t>uživatel má od cca </a:t>
            </a:r>
            <a:r>
              <a:rPr lang="cs-CZ" altLang="cs-CZ" b="1" dirty="0" smtClean="0"/>
              <a:t>20</a:t>
            </a:r>
            <a:r>
              <a:rPr lang="cs-CZ" altLang="cs-CZ" dirty="0" smtClean="0"/>
              <a:t> do cca </a:t>
            </a:r>
            <a:r>
              <a:rPr lang="cs-CZ" altLang="cs-CZ" b="1" dirty="0" smtClean="0"/>
              <a:t>100</a:t>
            </a:r>
            <a:r>
              <a:rPr lang="cs-CZ" altLang="cs-CZ" dirty="0" smtClean="0"/>
              <a:t> rolí</a:t>
            </a:r>
          </a:p>
          <a:p>
            <a:pPr eaLnBrk="1" hangingPunct="1">
              <a:buFontTx/>
              <a:buChar char="•"/>
            </a:pPr>
            <a:r>
              <a:rPr lang="cs-CZ" altLang="cs-CZ" dirty="0" smtClean="0"/>
              <a:t>existuje kolem </a:t>
            </a:r>
            <a:r>
              <a:rPr lang="cs-CZ" altLang="cs-CZ" b="1" dirty="0" smtClean="0"/>
              <a:t>1.000.000</a:t>
            </a:r>
            <a:r>
              <a:rPr lang="cs-CZ" altLang="cs-CZ" dirty="0" smtClean="0"/>
              <a:t> unikátních přiřazení uživatel – role</a:t>
            </a:r>
          </a:p>
          <a:p>
            <a:pPr eaLnBrk="1" hangingPunct="1">
              <a:buFontTx/>
              <a:buChar char="•"/>
            </a:pPr>
            <a:r>
              <a:rPr lang="cs-CZ" altLang="cs-CZ" dirty="0" smtClean="0"/>
              <a:t>průkazů/klíčenek může být víc k jedné osobě</a:t>
            </a:r>
            <a:endParaRPr lang="cs-CZ" altLang="cs-CZ" dirty="0"/>
          </a:p>
          <a:p>
            <a:pPr eaLnBrk="1" hangingPunct="1">
              <a:buFontTx/>
              <a:buChar char="•"/>
            </a:pPr>
            <a:r>
              <a:rPr lang="cs-CZ" altLang="cs-CZ" dirty="0" smtClean="0"/>
              <a:t>cca 150 systémů využívajících identitu</a:t>
            </a:r>
          </a:p>
        </p:txBody>
      </p:sp>
      <p:sp>
        <p:nvSpPr>
          <p:cNvPr id="2050" name="Obdélník 5"/>
          <p:cNvSpPr>
            <a:spLocks noChangeArrowheads="1"/>
          </p:cNvSpPr>
          <p:nvPr/>
        </p:nvSpPr>
        <p:spPr bwMode="auto">
          <a:xfrm>
            <a:off x="2736850" y="684213"/>
            <a:ext cx="6264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dirty="0">
                <a:solidFill>
                  <a:srgbClr val="0066CC"/>
                </a:solidFill>
                <a:cs typeface="Tahoma" panose="020B0604030504040204" pitchFamily="34" charset="0"/>
              </a:rPr>
              <a:t>Identity na ČVUT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55" name="Text Box 15"/>
          <p:cNvSpPr txBox="1">
            <a:spLocks noChangeArrowheads="1"/>
          </p:cNvSpPr>
          <p:nvPr/>
        </p:nvSpPr>
        <p:spPr bwMode="auto">
          <a:xfrm>
            <a:off x="4147113" y="3432502"/>
            <a:ext cx="1181096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dirty="0" err="1" smtClean="0"/>
              <a:t>IdM</a:t>
            </a:r>
            <a:endParaRPr lang="cs-CZ" altLang="cs-CZ" dirty="0" smtClean="0"/>
          </a:p>
          <a:p>
            <a:pPr algn="ctr" eaLnBrk="1" hangingPunct="1"/>
            <a:endParaRPr lang="cs-CZ" altLang="cs-CZ" sz="1400" dirty="0">
              <a:solidFill>
                <a:srgbClr val="33CC33"/>
              </a:solidFill>
            </a:endParaRPr>
          </a:p>
        </p:txBody>
      </p:sp>
      <p:sp>
        <p:nvSpPr>
          <p:cNvPr id="87086" name="Text Box 46"/>
          <p:cNvSpPr txBox="1">
            <a:spLocks noChangeArrowheads="1"/>
          </p:cNvSpPr>
          <p:nvPr/>
        </p:nvSpPr>
        <p:spPr bwMode="auto">
          <a:xfrm>
            <a:off x="4140200" y="2555875"/>
            <a:ext cx="75052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smtClean="0"/>
              <a:t>V</a:t>
            </a:r>
            <a:r>
              <a:rPr lang="cs-CZ" altLang="cs-CZ" sz="1000" dirty="0" smtClean="0"/>
              <a:t>ýměník</a:t>
            </a:r>
            <a:endParaRPr lang="cs-CZ" altLang="cs-CZ" dirty="0"/>
          </a:p>
        </p:txBody>
      </p:sp>
      <p:sp>
        <p:nvSpPr>
          <p:cNvPr id="87087" name="Text Box 47"/>
          <p:cNvSpPr txBox="1">
            <a:spLocks noChangeArrowheads="1"/>
          </p:cNvSpPr>
          <p:nvPr/>
        </p:nvSpPr>
        <p:spPr bwMode="auto">
          <a:xfrm>
            <a:off x="4140200" y="1692275"/>
            <a:ext cx="1175343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smtClean="0"/>
              <a:t>R</a:t>
            </a:r>
            <a:r>
              <a:rPr lang="cs-CZ" altLang="cs-CZ" sz="1000" dirty="0" smtClean="0"/>
              <a:t>egistr </a:t>
            </a:r>
            <a:r>
              <a:rPr lang="cs-CZ" altLang="cs-CZ" dirty="0" smtClean="0"/>
              <a:t>O</a:t>
            </a:r>
            <a:r>
              <a:rPr lang="cs-CZ" altLang="cs-CZ" sz="1000" dirty="0" smtClean="0"/>
              <a:t>sob</a:t>
            </a:r>
            <a:endParaRPr lang="cs-CZ" altLang="cs-CZ" dirty="0"/>
          </a:p>
          <a:p>
            <a:pPr eaLnBrk="1" hangingPunct="1"/>
            <a:r>
              <a:rPr lang="cs-CZ" altLang="cs-CZ" sz="1400" dirty="0" smtClean="0">
                <a:solidFill>
                  <a:srgbClr val="FF0000"/>
                </a:solidFill>
              </a:rPr>
              <a:t>O</a:t>
            </a:r>
            <a:r>
              <a:rPr lang="cs-CZ" altLang="cs-CZ" sz="1000" dirty="0" smtClean="0">
                <a:solidFill>
                  <a:srgbClr val="FF0000"/>
                </a:solidFill>
              </a:rPr>
              <a:t>sobní </a:t>
            </a:r>
            <a:r>
              <a:rPr lang="cs-CZ" altLang="cs-CZ" sz="1400" dirty="0" smtClean="0">
                <a:solidFill>
                  <a:srgbClr val="FF0000"/>
                </a:solidFill>
              </a:rPr>
              <a:t>Č</a:t>
            </a:r>
            <a:r>
              <a:rPr lang="cs-CZ" altLang="cs-CZ" sz="1000" dirty="0" smtClean="0">
                <a:solidFill>
                  <a:srgbClr val="FF0000"/>
                </a:solidFill>
              </a:rPr>
              <a:t>íslo</a:t>
            </a:r>
            <a:endParaRPr lang="cs-CZ" altLang="cs-CZ" sz="1400" dirty="0">
              <a:solidFill>
                <a:srgbClr val="FF0000"/>
              </a:solidFill>
            </a:endParaRPr>
          </a:p>
        </p:txBody>
      </p:sp>
      <p:sp>
        <p:nvSpPr>
          <p:cNvPr id="87088" name="Text Box 48"/>
          <p:cNvSpPr txBox="1">
            <a:spLocks noChangeArrowheads="1"/>
          </p:cNvSpPr>
          <p:nvPr/>
        </p:nvSpPr>
        <p:spPr bwMode="auto">
          <a:xfrm>
            <a:off x="5601718" y="2561114"/>
            <a:ext cx="1963999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smtClean="0"/>
              <a:t>USERMAP</a:t>
            </a:r>
            <a:r>
              <a:rPr lang="cs-CZ" altLang="cs-CZ" sz="1400" dirty="0" smtClean="0"/>
              <a:t> (LDAP)</a:t>
            </a:r>
            <a:endParaRPr lang="cs-CZ" altLang="cs-CZ" sz="1400" dirty="0"/>
          </a:p>
          <a:p>
            <a:pPr eaLnBrk="1" hangingPunct="1"/>
            <a:endParaRPr lang="cs-CZ" altLang="cs-CZ" sz="1400" dirty="0">
              <a:solidFill>
                <a:srgbClr val="FF0000"/>
              </a:solidFill>
            </a:endParaRPr>
          </a:p>
        </p:txBody>
      </p:sp>
      <p:sp>
        <p:nvSpPr>
          <p:cNvPr id="87089" name="Text Box 49"/>
          <p:cNvSpPr txBox="1">
            <a:spLocks noChangeArrowheads="1"/>
          </p:cNvSpPr>
          <p:nvPr/>
        </p:nvSpPr>
        <p:spPr bwMode="auto">
          <a:xfrm>
            <a:off x="1576641" y="3419803"/>
            <a:ext cx="1029449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dirty="0" smtClean="0"/>
              <a:t>KOS</a:t>
            </a:r>
          </a:p>
          <a:p>
            <a:pPr algn="ctr" eaLnBrk="1" hangingPunct="1"/>
            <a:r>
              <a:rPr lang="cs-CZ" altLang="cs-CZ" sz="1000" dirty="0" smtClean="0"/>
              <a:t>studijní systém</a:t>
            </a:r>
            <a:endParaRPr lang="cs-CZ" altLang="cs-CZ" sz="1000" dirty="0"/>
          </a:p>
        </p:txBody>
      </p:sp>
      <p:sp>
        <p:nvSpPr>
          <p:cNvPr id="87090" name="Text Box 50"/>
          <p:cNvSpPr txBox="1">
            <a:spLocks noChangeArrowheads="1"/>
          </p:cNvSpPr>
          <p:nvPr/>
        </p:nvSpPr>
        <p:spPr bwMode="auto">
          <a:xfrm>
            <a:off x="1836738" y="4645025"/>
            <a:ext cx="67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SGS</a:t>
            </a:r>
          </a:p>
        </p:txBody>
      </p:sp>
      <p:sp>
        <p:nvSpPr>
          <p:cNvPr id="87091" name="Text Box 51"/>
          <p:cNvSpPr txBox="1">
            <a:spLocks noChangeArrowheads="1"/>
          </p:cNvSpPr>
          <p:nvPr/>
        </p:nvSpPr>
        <p:spPr bwMode="auto">
          <a:xfrm>
            <a:off x="2052638" y="5364163"/>
            <a:ext cx="800219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smtClean="0"/>
              <a:t>VVVS</a:t>
            </a:r>
            <a:endParaRPr lang="cs-CZ" altLang="cs-CZ" dirty="0"/>
          </a:p>
        </p:txBody>
      </p:sp>
      <p:sp>
        <p:nvSpPr>
          <p:cNvPr id="87092" name="Text Box 52"/>
          <p:cNvSpPr txBox="1">
            <a:spLocks noChangeArrowheads="1"/>
          </p:cNvSpPr>
          <p:nvPr/>
        </p:nvSpPr>
        <p:spPr bwMode="auto">
          <a:xfrm>
            <a:off x="3348038" y="5580063"/>
            <a:ext cx="549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FIS</a:t>
            </a:r>
          </a:p>
        </p:txBody>
      </p:sp>
      <p:sp>
        <p:nvSpPr>
          <p:cNvPr id="87095" name="Text Box 55"/>
          <p:cNvSpPr txBox="1">
            <a:spLocks noChangeArrowheads="1"/>
          </p:cNvSpPr>
          <p:nvPr/>
        </p:nvSpPr>
        <p:spPr bwMode="auto">
          <a:xfrm>
            <a:off x="1780381" y="2348756"/>
            <a:ext cx="8286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HOST</a:t>
            </a:r>
          </a:p>
        </p:txBody>
      </p:sp>
      <p:sp>
        <p:nvSpPr>
          <p:cNvPr id="87096" name="Text Box 56"/>
          <p:cNvSpPr txBox="1">
            <a:spLocks noChangeArrowheads="1"/>
          </p:cNvSpPr>
          <p:nvPr/>
        </p:nvSpPr>
        <p:spPr bwMode="auto">
          <a:xfrm>
            <a:off x="1395994" y="2832944"/>
            <a:ext cx="1220206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dirty="0" smtClean="0"/>
              <a:t>EGJE</a:t>
            </a:r>
          </a:p>
          <a:p>
            <a:pPr algn="ctr" eaLnBrk="1" hangingPunct="1"/>
            <a:r>
              <a:rPr lang="cs-CZ" altLang="cs-CZ" sz="1000" dirty="0" smtClean="0"/>
              <a:t>personální systém</a:t>
            </a:r>
            <a:endParaRPr lang="cs-CZ" altLang="cs-CZ" sz="1000" dirty="0"/>
          </a:p>
        </p:txBody>
      </p:sp>
      <p:sp>
        <p:nvSpPr>
          <p:cNvPr id="87097" name="Line 57"/>
          <p:cNvSpPr>
            <a:spLocks noChangeShapeType="1"/>
          </p:cNvSpPr>
          <p:nvPr/>
        </p:nvSpPr>
        <p:spPr bwMode="auto">
          <a:xfrm flipV="1">
            <a:off x="2628900" y="1979612"/>
            <a:ext cx="1511300" cy="48392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098" name="Line 58"/>
          <p:cNvSpPr>
            <a:spLocks noChangeShapeType="1"/>
          </p:cNvSpPr>
          <p:nvPr/>
        </p:nvSpPr>
        <p:spPr bwMode="auto">
          <a:xfrm flipV="1">
            <a:off x="2626310" y="1979613"/>
            <a:ext cx="1513890" cy="94559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099" name="Line 59"/>
          <p:cNvSpPr>
            <a:spLocks noChangeShapeType="1"/>
          </p:cNvSpPr>
          <p:nvPr/>
        </p:nvSpPr>
        <p:spPr bwMode="auto">
          <a:xfrm flipV="1">
            <a:off x="2616200" y="1979613"/>
            <a:ext cx="1524000" cy="156844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100" name="Line 60"/>
          <p:cNvSpPr>
            <a:spLocks noChangeShapeType="1"/>
          </p:cNvSpPr>
          <p:nvPr/>
        </p:nvSpPr>
        <p:spPr bwMode="auto">
          <a:xfrm>
            <a:off x="2619166" y="2616893"/>
            <a:ext cx="1517037" cy="27885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101" name="Line 61"/>
          <p:cNvSpPr>
            <a:spLocks noChangeShapeType="1"/>
          </p:cNvSpPr>
          <p:nvPr/>
        </p:nvSpPr>
        <p:spPr bwMode="auto">
          <a:xfrm flipV="1">
            <a:off x="2619166" y="2700338"/>
            <a:ext cx="1521034" cy="456456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102" name="Line 62"/>
          <p:cNvSpPr>
            <a:spLocks noChangeShapeType="1"/>
          </p:cNvSpPr>
          <p:nvPr/>
        </p:nvSpPr>
        <p:spPr bwMode="auto">
          <a:xfrm flipV="1">
            <a:off x="2628900" y="2771775"/>
            <a:ext cx="1511300" cy="865188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103" name="Line 63"/>
          <p:cNvSpPr>
            <a:spLocks noChangeShapeType="1"/>
          </p:cNvSpPr>
          <p:nvPr/>
        </p:nvSpPr>
        <p:spPr bwMode="auto">
          <a:xfrm>
            <a:off x="4429125" y="2268538"/>
            <a:ext cx="0" cy="287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104" name="Line 64"/>
          <p:cNvSpPr>
            <a:spLocks noChangeShapeType="1"/>
          </p:cNvSpPr>
          <p:nvPr/>
        </p:nvSpPr>
        <p:spPr bwMode="auto">
          <a:xfrm>
            <a:off x="5323618" y="1999691"/>
            <a:ext cx="1265175" cy="55545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105" name="Line 65"/>
          <p:cNvSpPr>
            <a:spLocks noChangeShapeType="1"/>
          </p:cNvSpPr>
          <p:nvPr/>
        </p:nvSpPr>
        <p:spPr bwMode="auto">
          <a:xfrm flipH="1">
            <a:off x="5168825" y="2849530"/>
            <a:ext cx="446135" cy="59137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106" name="Line 66"/>
          <p:cNvSpPr>
            <a:spLocks noChangeShapeType="1"/>
          </p:cNvSpPr>
          <p:nvPr/>
        </p:nvSpPr>
        <p:spPr bwMode="auto">
          <a:xfrm flipH="1">
            <a:off x="4643957" y="2924812"/>
            <a:ext cx="621" cy="49499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107" name="Text Box 67"/>
          <p:cNvSpPr txBox="1">
            <a:spLocks noChangeArrowheads="1"/>
          </p:cNvSpPr>
          <p:nvPr/>
        </p:nvSpPr>
        <p:spPr bwMode="auto">
          <a:xfrm>
            <a:off x="7164388" y="3995738"/>
            <a:ext cx="9683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AD-VIC</a:t>
            </a:r>
          </a:p>
        </p:txBody>
      </p:sp>
      <p:sp>
        <p:nvSpPr>
          <p:cNvPr id="87108" name="Text Box 68"/>
          <p:cNvSpPr txBox="1">
            <a:spLocks noChangeArrowheads="1"/>
          </p:cNvSpPr>
          <p:nvPr/>
        </p:nvSpPr>
        <p:spPr bwMode="auto">
          <a:xfrm>
            <a:off x="7164388" y="3421063"/>
            <a:ext cx="671979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smtClean="0"/>
              <a:t>KOS</a:t>
            </a:r>
            <a:endParaRPr lang="cs-CZ" altLang="cs-CZ" dirty="0"/>
          </a:p>
        </p:txBody>
      </p:sp>
      <p:sp>
        <p:nvSpPr>
          <p:cNvPr id="87109" name="Text Box 69"/>
          <p:cNvSpPr txBox="1">
            <a:spLocks noChangeArrowheads="1"/>
          </p:cNvSpPr>
          <p:nvPr/>
        </p:nvSpPr>
        <p:spPr bwMode="auto">
          <a:xfrm>
            <a:off x="6948488" y="4787900"/>
            <a:ext cx="8413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CARD</a:t>
            </a:r>
          </a:p>
        </p:txBody>
      </p:sp>
      <p:sp>
        <p:nvSpPr>
          <p:cNvPr id="87110" name="Text Box 70"/>
          <p:cNvSpPr txBox="1">
            <a:spLocks noChangeArrowheads="1"/>
          </p:cNvSpPr>
          <p:nvPr/>
        </p:nvSpPr>
        <p:spPr bwMode="auto">
          <a:xfrm>
            <a:off x="5437188" y="5580063"/>
            <a:ext cx="8540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BOOK</a:t>
            </a:r>
          </a:p>
        </p:txBody>
      </p:sp>
      <p:sp>
        <p:nvSpPr>
          <p:cNvPr id="87111" name="Text Box 71"/>
          <p:cNvSpPr txBox="1">
            <a:spLocks noChangeArrowheads="1"/>
          </p:cNvSpPr>
          <p:nvPr/>
        </p:nvSpPr>
        <p:spPr bwMode="auto">
          <a:xfrm>
            <a:off x="6372225" y="5364163"/>
            <a:ext cx="1184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MOODLE</a:t>
            </a:r>
          </a:p>
        </p:txBody>
      </p:sp>
      <p:sp>
        <p:nvSpPr>
          <p:cNvPr id="87113" name="Line 73"/>
          <p:cNvSpPr>
            <a:spLocks noChangeShapeType="1"/>
          </p:cNvSpPr>
          <p:nvPr/>
        </p:nvSpPr>
        <p:spPr bwMode="auto">
          <a:xfrm>
            <a:off x="5321296" y="3708400"/>
            <a:ext cx="1843092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114" name="Line 74"/>
          <p:cNvSpPr>
            <a:spLocks noChangeShapeType="1"/>
          </p:cNvSpPr>
          <p:nvPr/>
        </p:nvSpPr>
        <p:spPr bwMode="auto">
          <a:xfrm>
            <a:off x="5328172" y="3869726"/>
            <a:ext cx="1836216" cy="270474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115" name="Line 75"/>
          <p:cNvSpPr>
            <a:spLocks noChangeShapeType="1"/>
          </p:cNvSpPr>
          <p:nvPr/>
        </p:nvSpPr>
        <p:spPr bwMode="auto">
          <a:xfrm>
            <a:off x="5249069" y="4009790"/>
            <a:ext cx="1699419" cy="922573"/>
          </a:xfrm>
          <a:prstGeom prst="line">
            <a:avLst/>
          </a:prstGeom>
          <a:noFill/>
          <a:ln w="9525">
            <a:solidFill>
              <a:srgbClr val="8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116" name="Line 76"/>
          <p:cNvSpPr>
            <a:spLocks noChangeShapeType="1"/>
          </p:cNvSpPr>
          <p:nvPr/>
        </p:nvSpPr>
        <p:spPr bwMode="auto">
          <a:xfrm>
            <a:off x="4868914" y="4041804"/>
            <a:ext cx="1792236" cy="1322358"/>
          </a:xfrm>
          <a:prstGeom prst="line">
            <a:avLst/>
          </a:prstGeom>
          <a:noFill/>
          <a:ln w="9525">
            <a:solidFill>
              <a:srgbClr val="8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117" name="Line 77"/>
          <p:cNvSpPr>
            <a:spLocks noChangeShapeType="1"/>
          </p:cNvSpPr>
          <p:nvPr/>
        </p:nvSpPr>
        <p:spPr bwMode="auto">
          <a:xfrm>
            <a:off x="4635381" y="4027260"/>
            <a:ext cx="1190796" cy="1557581"/>
          </a:xfrm>
          <a:prstGeom prst="line">
            <a:avLst/>
          </a:prstGeom>
          <a:noFill/>
          <a:ln w="9525">
            <a:solidFill>
              <a:srgbClr val="8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118" name="Line 78"/>
          <p:cNvSpPr>
            <a:spLocks noChangeShapeType="1"/>
          </p:cNvSpPr>
          <p:nvPr/>
        </p:nvSpPr>
        <p:spPr bwMode="auto">
          <a:xfrm flipH="1">
            <a:off x="3563936" y="4041804"/>
            <a:ext cx="792163" cy="1538259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119" name="Line 79"/>
          <p:cNvSpPr>
            <a:spLocks noChangeShapeType="1"/>
          </p:cNvSpPr>
          <p:nvPr/>
        </p:nvSpPr>
        <p:spPr bwMode="auto">
          <a:xfrm flipH="1">
            <a:off x="2555875" y="4035187"/>
            <a:ext cx="1577449" cy="1328975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120" name="Line 80"/>
          <p:cNvSpPr>
            <a:spLocks noChangeShapeType="1"/>
          </p:cNvSpPr>
          <p:nvPr/>
        </p:nvSpPr>
        <p:spPr bwMode="auto">
          <a:xfrm flipH="1">
            <a:off x="2484438" y="3852863"/>
            <a:ext cx="1655762" cy="935037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121" name="Line 81"/>
          <p:cNvSpPr>
            <a:spLocks noChangeShapeType="1"/>
          </p:cNvSpPr>
          <p:nvPr/>
        </p:nvSpPr>
        <p:spPr bwMode="auto">
          <a:xfrm flipH="1" flipV="1">
            <a:off x="2606089" y="3692523"/>
            <a:ext cx="1534110" cy="15877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122" name="Line 82"/>
          <p:cNvSpPr>
            <a:spLocks noChangeShapeType="1"/>
          </p:cNvSpPr>
          <p:nvPr/>
        </p:nvSpPr>
        <p:spPr bwMode="auto">
          <a:xfrm flipH="1">
            <a:off x="4284660" y="2916238"/>
            <a:ext cx="3" cy="516264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123" name="Line 83"/>
          <p:cNvSpPr>
            <a:spLocks noChangeShapeType="1"/>
          </p:cNvSpPr>
          <p:nvPr/>
        </p:nvSpPr>
        <p:spPr bwMode="auto">
          <a:xfrm>
            <a:off x="6465888" y="1547813"/>
            <a:ext cx="681037" cy="15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124" name="Line 84"/>
          <p:cNvSpPr>
            <a:spLocks noChangeShapeType="1"/>
          </p:cNvSpPr>
          <p:nvPr/>
        </p:nvSpPr>
        <p:spPr bwMode="auto">
          <a:xfrm>
            <a:off x="6465888" y="1763713"/>
            <a:ext cx="684212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125" name="Line 85"/>
          <p:cNvSpPr>
            <a:spLocks noChangeShapeType="1"/>
          </p:cNvSpPr>
          <p:nvPr/>
        </p:nvSpPr>
        <p:spPr bwMode="auto">
          <a:xfrm>
            <a:off x="6465888" y="2195513"/>
            <a:ext cx="647700" cy="0"/>
          </a:xfrm>
          <a:prstGeom prst="line">
            <a:avLst/>
          </a:prstGeom>
          <a:noFill/>
          <a:ln w="9525">
            <a:solidFill>
              <a:srgbClr val="8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126" name="Line 86"/>
          <p:cNvSpPr>
            <a:spLocks noChangeShapeType="1"/>
          </p:cNvSpPr>
          <p:nvPr/>
        </p:nvSpPr>
        <p:spPr bwMode="auto">
          <a:xfrm>
            <a:off x="6445250" y="1979613"/>
            <a:ext cx="6477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127" name="Text Box 87"/>
          <p:cNvSpPr txBox="1">
            <a:spLocks noChangeArrowheads="1"/>
          </p:cNvSpPr>
          <p:nvPr/>
        </p:nvSpPr>
        <p:spPr bwMode="auto">
          <a:xfrm>
            <a:off x="7237413" y="1403350"/>
            <a:ext cx="1620837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400"/>
              <a:t>osoby</a:t>
            </a:r>
          </a:p>
          <a:p>
            <a:pPr eaLnBrk="1" hangingPunct="1"/>
            <a:r>
              <a:rPr lang="cs-CZ" altLang="cs-CZ" sz="1400"/>
              <a:t>vztahy</a:t>
            </a:r>
          </a:p>
          <a:p>
            <a:pPr eaLnBrk="1" hangingPunct="1"/>
            <a:r>
              <a:rPr lang="cs-CZ" altLang="cs-CZ" sz="1400"/>
              <a:t>řízení rolí</a:t>
            </a:r>
          </a:p>
          <a:p>
            <a:pPr eaLnBrk="1" hangingPunct="1"/>
            <a:r>
              <a:rPr lang="cs-CZ" altLang="cs-CZ" sz="1400"/>
              <a:t>nepřímé řízení rolí</a:t>
            </a:r>
          </a:p>
        </p:txBody>
      </p:sp>
      <p:sp>
        <p:nvSpPr>
          <p:cNvPr id="2050" name="Obdélník 5"/>
          <p:cNvSpPr>
            <a:spLocks noChangeArrowheads="1"/>
          </p:cNvSpPr>
          <p:nvPr/>
        </p:nvSpPr>
        <p:spPr bwMode="auto">
          <a:xfrm>
            <a:off x="2736850" y="684213"/>
            <a:ext cx="6264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dirty="0">
                <a:solidFill>
                  <a:srgbClr val="0066CC"/>
                </a:solidFill>
                <a:cs typeface="Tahoma" panose="020B0604030504040204" pitchFamily="34" charset="0"/>
              </a:rPr>
              <a:t>Identity na ČVUT</a:t>
            </a:r>
          </a:p>
        </p:txBody>
      </p:sp>
      <p:sp>
        <p:nvSpPr>
          <p:cNvPr id="87129" name="Text Box 89"/>
          <p:cNvSpPr txBox="1">
            <a:spLocks noChangeArrowheads="1"/>
          </p:cNvSpPr>
          <p:nvPr/>
        </p:nvSpPr>
        <p:spPr bwMode="auto">
          <a:xfrm>
            <a:off x="4148276" y="1267568"/>
            <a:ext cx="1167267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smtClean="0"/>
              <a:t>UserMap </a:t>
            </a:r>
            <a:r>
              <a:rPr lang="cs-CZ" altLang="cs-CZ" sz="1400" dirty="0" smtClean="0"/>
              <a:t>(Oracle)</a:t>
            </a:r>
            <a:endParaRPr lang="cs-CZ" altLang="cs-CZ" sz="1400" dirty="0"/>
          </a:p>
          <a:p>
            <a:pPr eaLnBrk="1" hangingPunct="1"/>
            <a:r>
              <a:rPr lang="cs-CZ" altLang="cs-CZ" sz="1400" dirty="0" smtClean="0">
                <a:solidFill>
                  <a:srgbClr val="FF0000"/>
                </a:solidFill>
              </a:rPr>
              <a:t>O</a:t>
            </a:r>
            <a:r>
              <a:rPr lang="cs-CZ" altLang="cs-CZ" sz="1000" dirty="0" smtClean="0">
                <a:solidFill>
                  <a:srgbClr val="FF0000"/>
                </a:solidFill>
              </a:rPr>
              <a:t>sobní</a:t>
            </a:r>
            <a:r>
              <a:rPr lang="cs-CZ" altLang="cs-CZ" sz="1400" dirty="0" smtClean="0">
                <a:solidFill>
                  <a:srgbClr val="FF0000"/>
                </a:solidFill>
              </a:rPr>
              <a:t> Č</a:t>
            </a:r>
            <a:r>
              <a:rPr lang="cs-CZ" altLang="cs-CZ" sz="1000" dirty="0" smtClean="0">
                <a:solidFill>
                  <a:srgbClr val="FF0000"/>
                </a:solidFill>
              </a:rPr>
              <a:t>íslo</a:t>
            </a:r>
          </a:p>
          <a:p>
            <a:pPr eaLnBrk="1" hangingPunct="1"/>
            <a:r>
              <a:rPr lang="cs-CZ" altLang="cs-CZ" sz="1400" dirty="0" err="1" smtClean="0">
                <a:solidFill>
                  <a:srgbClr val="FF0000"/>
                </a:solidFill>
              </a:rPr>
              <a:t>login</a:t>
            </a:r>
            <a:endParaRPr lang="cs-CZ" altLang="cs-CZ" sz="1400" dirty="0">
              <a:solidFill>
                <a:srgbClr val="FF0000"/>
              </a:solidFill>
            </a:endParaRPr>
          </a:p>
        </p:txBody>
      </p:sp>
      <p:sp>
        <p:nvSpPr>
          <p:cNvPr id="3075" name="TextovéPole 2"/>
          <p:cNvSpPr txBox="1">
            <a:spLocks noChangeArrowheads="1"/>
          </p:cNvSpPr>
          <p:nvPr/>
        </p:nvSpPr>
        <p:spPr bwMode="auto">
          <a:xfrm>
            <a:off x="263766" y="2400002"/>
            <a:ext cx="9115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 smtClean="0">
                <a:solidFill>
                  <a:srgbClr val="0066CC"/>
                </a:solidFill>
              </a:rPr>
              <a:t>2000</a:t>
            </a:r>
          </a:p>
        </p:txBody>
      </p:sp>
      <p:sp>
        <p:nvSpPr>
          <p:cNvPr id="87133" name="Line 93"/>
          <p:cNvSpPr>
            <a:spLocks noChangeShapeType="1"/>
          </p:cNvSpPr>
          <p:nvPr/>
        </p:nvSpPr>
        <p:spPr bwMode="auto">
          <a:xfrm>
            <a:off x="4900834" y="2695542"/>
            <a:ext cx="685721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" name="Line 61"/>
          <p:cNvSpPr>
            <a:spLocks noChangeShapeType="1"/>
          </p:cNvSpPr>
          <p:nvPr/>
        </p:nvSpPr>
        <p:spPr bwMode="auto">
          <a:xfrm flipV="1">
            <a:off x="2626309" y="2722599"/>
            <a:ext cx="2975407" cy="21661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0" name="Line 61"/>
          <p:cNvSpPr>
            <a:spLocks noChangeShapeType="1"/>
          </p:cNvSpPr>
          <p:nvPr/>
        </p:nvSpPr>
        <p:spPr bwMode="auto">
          <a:xfrm flipV="1">
            <a:off x="2606089" y="2766979"/>
            <a:ext cx="2995629" cy="77802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" name="Line 61"/>
          <p:cNvSpPr>
            <a:spLocks noChangeShapeType="1"/>
          </p:cNvSpPr>
          <p:nvPr/>
        </p:nvSpPr>
        <p:spPr bwMode="auto">
          <a:xfrm flipV="1">
            <a:off x="2616199" y="2832943"/>
            <a:ext cx="3013925" cy="340667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" name="Line 61"/>
          <p:cNvSpPr>
            <a:spLocks noChangeShapeType="1"/>
          </p:cNvSpPr>
          <p:nvPr/>
        </p:nvSpPr>
        <p:spPr bwMode="auto">
          <a:xfrm flipV="1">
            <a:off x="2639010" y="2936884"/>
            <a:ext cx="2947546" cy="719008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" name="Line 73"/>
          <p:cNvSpPr>
            <a:spLocks noChangeShapeType="1"/>
          </p:cNvSpPr>
          <p:nvPr/>
        </p:nvSpPr>
        <p:spPr bwMode="auto">
          <a:xfrm flipV="1">
            <a:off x="5321296" y="3153043"/>
            <a:ext cx="1339854" cy="464869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6" name="Text Box 68"/>
          <p:cNvSpPr txBox="1">
            <a:spLocks noChangeArrowheads="1"/>
          </p:cNvSpPr>
          <p:nvPr/>
        </p:nvSpPr>
        <p:spPr bwMode="auto">
          <a:xfrm>
            <a:off x="7956946" y="2432227"/>
            <a:ext cx="1043876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dirty="0" smtClean="0"/>
              <a:t>Mnoho</a:t>
            </a:r>
          </a:p>
          <a:p>
            <a:pPr algn="ctr" eaLnBrk="1" hangingPunct="1"/>
            <a:r>
              <a:rPr lang="cs-CZ" altLang="cs-CZ" dirty="0" smtClean="0"/>
              <a:t>dalších</a:t>
            </a:r>
          </a:p>
          <a:p>
            <a:pPr algn="ctr" eaLnBrk="1" hangingPunct="1"/>
            <a:r>
              <a:rPr lang="cs-CZ" altLang="cs-CZ" dirty="0" smtClean="0"/>
              <a:t>systémů</a:t>
            </a:r>
            <a:endParaRPr lang="cs-CZ" altLang="cs-CZ" dirty="0"/>
          </a:p>
        </p:txBody>
      </p:sp>
      <p:sp>
        <p:nvSpPr>
          <p:cNvPr id="57" name="Line 73"/>
          <p:cNvSpPr>
            <a:spLocks noChangeShapeType="1"/>
          </p:cNvSpPr>
          <p:nvPr/>
        </p:nvSpPr>
        <p:spPr bwMode="auto">
          <a:xfrm flipV="1">
            <a:off x="7565717" y="2849530"/>
            <a:ext cx="376067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" name="TextovéPole 57"/>
          <p:cNvSpPr txBox="1"/>
          <p:nvPr/>
        </p:nvSpPr>
        <p:spPr>
          <a:xfrm>
            <a:off x="5630125" y="2842315"/>
            <a:ext cx="644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>
                <a:solidFill>
                  <a:srgbClr val="FF0000"/>
                </a:solidFill>
              </a:rPr>
              <a:t>login</a:t>
            </a:r>
            <a:endParaRPr lang="cs-CZ" sz="1400" dirty="0">
              <a:solidFill>
                <a:srgbClr val="FF0000"/>
              </a:solidFill>
            </a:endParaRPr>
          </a:p>
        </p:txBody>
      </p:sp>
      <p:sp>
        <p:nvSpPr>
          <p:cNvPr id="59" name="Text Box 89"/>
          <p:cNvSpPr txBox="1">
            <a:spLocks noChangeArrowheads="1"/>
          </p:cNvSpPr>
          <p:nvPr/>
        </p:nvSpPr>
        <p:spPr bwMode="auto">
          <a:xfrm>
            <a:off x="4147115" y="1276570"/>
            <a:ext cx="1167267" cy="1661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smtClean="0"/>
              <a:t>UserMap </a:t>
            </a:r>
            <a:r>
              <a:rPr lang="cs-CZ" altLang="cs-CZ" sz="1400" dirty="0" smtClean="0"/>
              <a:t>(Oracle)</a:t>
            </a:r>
            <a:endParaRPr lang="cs-CZ" altLang="cs-CZ" sz="1400" dirty="0"/>
          </a:p>
          <a:p>
            <a:pPr eaLnBrk="1" hangingPunct="1"/>
            <a:r>
              <a:rPr lang="cs-CZ" altLang="cs-CZ" sz="1400" dirty="0" smtClean="0">
                <a:solidFill>
                  <a:srgbClr val="FF0000"/>
                </a:solidFill>
              </a:rPr>
              <a:t>O</a:t>
            </a:r>
            <a:r>
              <a:rPr lang="cs-CZ" altLang="cs-CZ" sz="1000" dirty="0" smtClean="0">
                <a:solidFill>
                  <a:srgbClr val="FF0000"/>
                </a:solidFill>
              </a:rPr>
              <a:t>sobní</a:t>
            </a:r>
            <a:r>
              <a:rPr lang="cs-CZ" altLang="cs-CZ" sz="1400" dirty="0" smtClean="0">
                <a:solidFill>
                  <a:srgbClr val="FF0000"/>
                </a:solidFill>
              </a:rPr>
              <a:t> Č</a:t>
            </a:r>
            <a:r>
              <a:rPr lang="cs-CZ" altLang="cs-CZ" sz="1000" dirty="0" smtClean="0">
                <a:solidFill>
                  <a:srgbClr val="FF0000"/>
                </a:solidFill>
              </a:rPr>
              <a:t>íslo</a:t>
            </a:r>
          </a:p>
          <a:p>
            <a:pPr eaLnBrk="1" hangingPunct="1"/>
            <a:r>
              <a:rPr lang="cs-CZ" altLang="cs-CZ" sz="1400" dirty="0" err="1" smtClean="0">
                <a:solidFill>
                  <a:srgbClr val="FF0000"/>
                </a:solidFill>
              </a:rPr>
              <a:t>login</a:t>
            </a:r>
            <a:endParaRPr lang="cs-CZ" altLang="cs-CZ" sz="1400" dirty="0" smtClean="0">
              <a:solidFill>
                <a:srgbClr val="FF0000"/>
              </a:solidFill>
            </a:endParaRPr>
          </a:p>
          <a:p>
            <a:pPr eaLnBrk="1" hangingPunct="1"/>
            <a:endParaRPr lang="cs-CZ" altLang="cs-CZ" sz="1400" dirty="0">
              <a:solidFill>
                <a:srgbClr val="FF0000"/>
              </a:solidFill>
            </a:endParaRPr>
          </a:p>
          <a:p>
            <a:pPr eaLnBrk="1" hangingPunct="1"/>
            <a:endParaRPr lang="cs-CZ" altLang="cs-CZ" sz="1400" dirty="0" smtClean="0">
              <a:solidFill>
                <a:srgbClr val="FF0000"/>
              </a:solidFill>
            </a:endParaRPr>
          </a:p>
          <a:p>
            <a:pPr eaLnBrk="1" hangingPunct="1"/>
            <a:endParaRPr lang="cs-CZ" altLang="cs-CZ" sz="1400" dirty="0">
              <a:solidFill>
                <a:srgbClr val="FF0000"/>
              </a:solidFill>
            </a:endParaRPr>
          </a:p>
        </p:txBody>
      </p:sp>
      <p:sp>
        <p:nvSpPr>
          <p:cNvPr id="61" name="Line 73"/>
          <p:cNvSpPr>
            <a:spLocks noChangeShapeType="1"/>
          </p:cNvSpPr>
          <p:nvPr/>
        </p:nvSpPr>
        <p:spPr bwMode="auto">
          <a:xfrm flipH="1" flipV="1">
            <a:off x="4990048" y="2943970"/>
            <a:ext cx="16732" cy="488532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2" name="Line 73"/>
          <p:cNvSpPr>
            <a:spLocks noChangeShapeType="1"/>
          </p:cNvSpPr>
          <p:nvPr/>
        </p:nvSpPr>
        <p:spPr bwMode="auto">
          <a:xfrm>
            <a:off x="5321296" y="2435866"/>
            <a:ext cx="691434" cy="118985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3" name="Text Box 89"/>
          <p:cNvSpPr txBox="1">
            <a:spLocks noChangeArrowheads="1"/>
          </p:cNvSpPr>
          <p:nvPr/>
        </p:nvSpPr>
        <p:spPr bwMode="auto">
          <a:xfrm>
            <a:off x="4152092" y="1278194"/>
            <a:ext cx="1167267" cy="27392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smtClean="0"/>
              <a:t>UserMap </a:t>
            </a:r>
            <a:r>
              <a:rPr lang="cs-CZ" altLang="cs-CZ" sz="1400" dirty="0" smtClean="0"/>
              <a:t>(Oracle)</a:t>
            </a:r>
            <a:endParaRPr lang="cs-CZ" altLang="cs-CZ" sz="1400" dirty="0"/>
          </a:p>
          <a:p>
            <a:pPr eaLnBrk="1" hangingPunct="1"/>
            <a:r>
              <a:rPr lang="cs-CZ" altLang="cs-CZ" sz="1400" dirty="0" smtClean="0">
                <a:solidFill>
                  <a:srgbClr val="FF0000"/>
                </a:solidFill>
              </a:rPr>
              <a:t>O</a:t>
            </a:r>
            <a:r>
              <a:rPr lang="cs-CZ" altLang="cs-CZ" sz="1000" dirty="0" smtClean="0">
                <a:solidFill>
                  <a:srgbClr val="FF0000"/>
                </a:solidFill>
              </a:rPr>
              <a:t>sobní</a:t>
            </a:r>
            <a:r>
              <a:rPr lang="cs-CZ" altLang="cs-CZ" sz="1400" dirty="0" smtClean="0">
                <a:solidFill>
                  <a:srgbClr val="FF0000"/>
                </a:solidFill>
              </a:rPr>
              <a:t> Č</a:t>
            </a:r>
            <a:r>
              <a:rPr lang="cs-CZ" altLang="cs-CZ" sz="1000" dirty="0" smtClean="0">
                <a:solidFill>
                  <a:srgbClr val="FF0000"/>
                </a:solidFill>
              </a:rPr>
              <a:t>íslo</a:t>
            </a:r>
          </a:p>
          <a:p>
            <a:pPr eaLnBrk="1" hangingPunct="1"/>
            <a:r>
              <a:rPr lang="cs-CZ" altLang="cs-CZ" sz="1400" dirty="0" err="1" smtClean="0">
                <a:solidFill>
                  <a:srgbClr val="FF0000"/>
                </a:solidFill>
              </a:rPr>
              <a:t>login</a:t>
            </a:r>
            <a:endParaRPr lang="cs-CZ" altLang="cs-CZ" sz="1400" dirty="0" smtClean="0">
              <a:solidFill>
                <a:srgbClr val="FF0000"/>
              </a:solidFill>
            </a:endParaRPr>
          </a:p>
          <a:p>
            <a:pPr eaLnBrk="1" hangingPunct="1"/>
            <a:endParaRPr lang="cs-CZ" altLang="cs-CZ" sz="1400" dirty="0">
              <a:solidFill>
                <a:srgbClr val="FF0000"/>
              </a:solidFill>
            </a:endParaRPr>
          </a:p>
          <a:p>
            <a:pPr eaLnBrk="1" hangingPunct="1"/>
            <a:endParaRPr lang="cs-CZ" altLang="cs-CZ" sz="1400" dirty="0" smtClean="0">
              <a:solidFill>
                <a:srgbClr val="FF0000"/>
              </a:solidFill>
            </a:endParaRPr>
          </a:p>
          <a:p>
            <a:pPr eaLnBrk="1" hangingPunct="1"/>
            <a:endParaRPr lang="cs-CZ" altLang="cs-CZ" sz="1400" dirty="0" smtClean="0">
              <a:solidFill>
                <a:srgbClr val="FF0000"/>
              </a:solidFill>
            </a:endParaRPr>
          </a:p>
          <a:p>
            <a:pPr eaLnBrk="1" hangingPunct="1"/>
            <a:endParaRPr lang="cs-CZ" altLang="cs-CZ" sz="1400" dirty="0">
              <a:solidFill>
                <a:srgbClr val="FF0000"/>
              </a:solidFill>
            </a:endParaRPr>
          </a:p>
          <a:p>
            <a:pPr eaLnBrk="1" hangingPunct="1"/>
            <a:endParaRPr lang="cs-CZ" altLang="cs-CZ" sz="1400" dirty="0" smtClean="0">
              <a:solidFill>
                <a:srgbClr val="FF0000"/>
              </a:solidFill>
            </a:endParaRPr>
          </a:p>
          <a:p>
            <a:pPr eaLnBrk="1" hangingPunct="1"/>
            <a:endParaRPr lang="cs-CZ" altLang="cs-CZ" sz="1400" dirty="0">
              <a:solidFill>
                <a:srgbClr val="FF0000"/>
              </a:solidFill>
            </a:endParaRPr>
          </a:p>
          <a:p>
            <a:pPr eaLnBrk="1" hangingPunct="1"/>
            <a:endParaRPr lang="cs-CZ" altLang="cs-CZ" sz="1400" dirty="0" smtClean="0">
              <a:solidFill>
                <a:srgbClr val="FF0000"/>
              </a:solidFill>
            </a:endParaRPr>
          </a:p>
          <a:p>
            <a:pPr eaLnBrk="1" hangingPunct="1"/>
            <a:endParaRPr lang="cs-CZ" altLang="cs-CZ" sz="1400" dirty="0">
              <a:solidFill>
                <a:srgbClr val="FF0000"/>
              </a:solidFill>
            </a:endParaRPr>
          </a:p>
        </p:txBody>
      </p:sp>
      <p:sp>
        <p:nvSpPr>
          <p:cNvPr id="64" name="TextovéPole 63"/>
          <p:cNvSpPr txBox="1"/>
          <p:nvPr/>
        </p:nvSpPr>
        <p:spPr>
          <a:xfrm>
            <a:off x="4481229" y="3698971"/>
            <a:ext cx="644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33CC33"/>
                </a:solidFill>
              </a:rPr>
              <a:t>role</a:t>
            </a:r>
            <a:endParaRPr lang="cs-CZ" sz="1400" dirty="0">
              <a:solidFill>
                <a:srgbClr val="33CC33"/>
              </a:solidFill>
            </a:endParaRPr>
          </a:p>
        </p:txBody>
      </p:sp>
      <p:sp>
        <p:nvSpPr>
          <p:cNvPr id="65" name="TextovéPole 2"/>
          <p:cNvSpPr txBox="1">
            <a:spLocks noChangeArrowheads="1"/>
          </p:cNvSpPr>
          <p:nvPr/>
        </p:nvSpPr>
        <p:spPr bwMode="auto">
          <a:xfrm>
            <a:off x="270681" y="2753222"/>
            <a:ext cx="9115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 smtClean="0">
                <a:solidFill>
                  <a:srgbClr val="0066CC"/>
                </a:solidFill>
              </a:rPr>
              <a:t>2001</a:t>
            </a:r>
          </a:p>
        </p:txBody>
      </p:sp>
      <p:sp>
        <p:nvSpPr>
          <p:cNvPr id="66" name="TextovéPole 2"/>
          <p:cNvSpPr txBox="1">
            <a:spLocks noChangeArrowheads="1"/>
          </p:cNvSpPr>
          <p:nvPr/>
        </p:nvSpPr>
        <p:spPr bwMode="auto">
          <a:xfrm>
            <a:off x="254906" y="4257646"/>
            <a:ext cx="9115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 smtClean="0">
                <a:solidFill>
                  <a:srgbClr val="0066CC"/>
                </a:solidFill>
              </a:rPr>
              <a:t>2015</a:t>
            </a:r>
          </a:p>
        </p:txBody>
      </p:sp>
      <p:sp>
        <p:nvSpPr>
          <p:cNvPr id="67" name="TextovéPole 2"/>
          <p:cNvSpPr txBox="1">
            <a:spLocks noChangeArrowheads="1"/>
          </p:cNvSpPr>
          <p:nvPr/>
        </p:nvSpPr>
        <p:spPr bwMode="auto">
          <a:xfrm>
            <a:off x="246046" y="3972968"/>
            <a:ext cx="9115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 smtClean="0">
                <a:solidFill>
                  <a:srgbClr val="0066CC"/>
                </a:solidFill>
              </a:rPr>
              <a:t>2014</a:t>
            </a:r>
          </a:p>
        </p:txBody>
      </p:sp>
      <p:sp>
        <p:nvSpPr>
          <p:cNvPr id="68" name="TextovéPole 2"/>
          <p:cNvSpPr txBox="1">
            <a:spLocks noChangeArrowheads="1"/>
          </p:cNvSpPr>
          <p:nvPr/>
        </p:nvSpPr>
        <p:spPr bwMode="auto">
          <a:xfrm>
            <a:off x="263766" y="3681413"/>
            <a:ext cx="9115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 smtClean="0">
                <a:solidFill>
                  <a:srgbClr val="0066CC"/>
                </a:solidFill>
              </a:rPr>
              <a:t>2013</a:t>
            </a:r>
          </a:p>
        </p:txBody>
      </p:sp>
      <p:sp>
        <p:nvSpPr>
          <p:cNvPr id="69" name="TextovéPole 2"/>
          <p:cNvSpPr txBox="1">
            <a:spLocks noChangeArrowheads="1"/>
          </p:cNvSpPr>
          <p:nvPr/>
        </p:nvSpPr>
        <p:spPr bwMode="auto">
          <a:xfrm>
            <a:off x="264839" y="3374896"/>
            <a:ext cx="9115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 smtClean="0">
                <a:solidFill>
                  <a:srgbClr val="0066CC"/>
                </a:solidFill>
              </a:rPr>
              <a:t>2012</a:t>
            </a:r>
          </a:p>
        </p:txBody>
      </p:sp>
      <p:sp>
        <p:nvSpPr>
          <p:cNvPr id="70" name="TextovéPole 2"/>
          <p:cNvSpPr txBox="1">
            <a:spLocks noChangeArrowheads="1"/>
          </p:cNvSpPr>
          <p:nvPr/>
        </p:nvSpPr>
        <p:spPr bwMode="auto">
          <a:xfrm>
            <a:off x="270681" y="3083341"/>
            <a:ext cx="9115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 smtClean="0">
                <a:solidFill>
                  <a:srgbClr val="0066CC"/>
                </a:solidFill>
              </a:rPr>
              <a:t>2004</a:t>
            </a:r>
          </a:p>
        </p:txBody>
      </p:sp>
      <p:sp>
        <p:nvSpPr>
          <p:cNvPr id="71" name="TextovéPole 2"/>
          <p:cNvSpPr txBox="1">
            <a:spLocks noChangeArrowheads="1"/>
          </p:cNvSpPr>
          <p:nvPr/>
        </p:nvSpPr>
        <p:spPr bwMode="auto">
          <a:xfrm>
            <a:off x="256488" y="4553978"/>
            <a:ext cx="9115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 smtClean="0">
                <a:solidFill>
                  <a:srgbClr val="0066CC"/>
                </a:solidFill>
              </a:rPr>
              <a:t>plán</a:t>
            </a:r>
          </a:p>
        </p:txBody>
      </p:sp>
      <p:sp>
        <p:nvSpPr>
          <p:cNvPr id="72" name="TextovéPole 2"/>
          <p:cNvSpPr txBox="1">
            <a:spLocks noChangeArrowheads="1"/>
          </p:cNvSpPr>
          <p:nvPr/>
        </p:nvSpPr>
        <p:spPr bwMode="auto">
          <a:xfrm>
            <a:off x="2052638" y="1515708"/>
            <a:ext cx="540025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400" b="1" dirty="0" smtClean="0">
                <a:solidFill>
                  <a:srgbClr val="0066CC"/>
                </a:solidFill>
              </a:rPr>
              <a:t>Vývoj správy uživatelů v IS ČVUT</a:t>
            </a:r>
            <a:endParaRPr lang="cs-CZ" altLang="cs-CZ" sz="2400" b="1" dirty="0"/>
          </a:p>
          <a:p>
            <a:pPr algn="ctr" eaLnBrk="1" hangingPunct="1"/>
            <a:endParaRPr lang="cs-CZ" alt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7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7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7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87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7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87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87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87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87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7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87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87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87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8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8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8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8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8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8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8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8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8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8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8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8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8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8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8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8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8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8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8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8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8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8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1" dur="500"/>
                                        <p:tgtEl>
                                          <p:spTgt spid="87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2" dur="500"/>
                                        <p:tgtEl>
                                          <p:spTgt spid="87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87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87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87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0" dur="500"/>
                                        <p:tgtEl>
                                          <p:spTgt spid="87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7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7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5" grpId="1" animBg="1"/>
      <p:bldP spid="87055" grpId="2" animBg="1"/>
      <p:bldP spid="87086" grpId="1" animBg="1"/>
      <p:bldP spid="87086" grpId="2" animBg="1"/>
      <p:bldP spid="87087" grpId="1" animBg="1"/>
      <p:bldP spid="87087" grpId="2" animBg="1"/>
      <p:bldP spid="87088" grpId="1" animBg="1"/>
      <p:bldP spid="87089" grpId="1" animBg="1"/>
      <p:bldP spid="87090" grpId="1" animBg="1"/>
      <p:bldP spid="87091" grpId="1" animBg="1"/>
      <p:bldP spid="87092" grpId="1" animBg="1"/>
      <p:bldP spid="87095" grpId="1" animBg="1"/>
      <p:bldP spid="87096" grpId="1" animBg="1"/>
      <p:bldP spid="87097" grpId="0" animBg="1"/>
      <p:bldP spid="87098" grpId="0" animBg="1"/>
      <p:bldP spid="87099" grpId="0" animBg="1"/>
      <p:bldP spid="87100" grpId="0" animBg="1"/>
      <p:bldP spid="87101" grpId="0" animBg="1"/>
      <p:bldP spid="87102" grpId="0" animBg="1"/>
      <p:bldP spid="87103" grpId="0" animBg="1"/>
      <p:bldP spid="87103" grpId="1" animBg="1"/>
      <p:bldP spid="87104" grpId="0" animBg="1"/>
      <p:bldP spid="87105" grpId="0" animBg="1"/>
      <p:bldP spid="87105" grpId="1" animBg="1"/>
      <p:bldP spid="87106" grpId="0" animBg="1"/>
      <p:bldP spid="87106" grpId="1" animBg="1"/>
      <p:bldP spid="87107" grpId="1" animBg="1"/>
      <p:bldP spid="87108" grpId="1" animBg="1"/>
      <p:bldP spid="87109" grpId="1" animBg="1"/>
      <p:bldP spid="87110" grpId="1" animBg="1"/>
      <p:bldP spid="87111" grpId="1" animBg="1"/>
      <p:bldP spid="87113" grpId="0" animBg="1"/>
      <p:bldP spid="87114" grpId="0" animBg="1"/>
      <p:bldP spid="87115" grpId="0" animBg="1"/>
      <p:bldP spid="87116" grpId="0" animBg="1"/>
      <p:bldP spid="87117" grpId="0" animBg="1"/>
      <p:bldP spid="87118" grpId="0" animBg="1"/>
      <p:bldP spid="87119" grpId="0" animBg="1"/>
      <p:bldP spid="87120" grpId="0" animBg="1"/>
      <p:bldP spid="87121" grpId="0" animBg="1"/>
      <p:bldP spid="87122" grpId="0" animBg="1"/>
      <p:bldP spid="87122" grpId="1" animBg="1"/>
      <p:bldP spid="87123" grpId="0" animBg="1"/>
      <p:bldP spid="87124" grpId="0" animBg="1"/>
      <p:bldP spid="87125" grpId="0" animBg="1"/>
      <p:bldP spid="87126" grpId="0" animBg="1"/>
      <p:bldP spid="87127" grpId="0"/>
      <p:bldP spid="87129" grpId="0" animBg="1"/>
      <p:bldP spid="87129" grpId="1" animBg="1"/>
      <p:bldP spid="3075" grpId="1"/>
      <p:bldP spid="3075" grpId="2"/>
      <p:bldP spid="87133" grpId="0" animBg="1"/>
      <p:bldP spid="87133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3" grpId="0" animBg="1"/>
      <p:bldP spid="53" grpId="1" animBg="1"/>
      <p:bldP spid="55" grpId="0" animBg="1"/>
      <p:bldP spid="55" grpId="1" animBg="1"/>
      <p:bldP spid="56" grpId="0" animBg="1"/>
      <p:bldP spid="57" grpId="0" animBg="1"/>
      <p:bldP spid="58" grpId="0"/>
      <p:bldP spid="58" grpId="1"/>
      <p:bldP spid="59" grpId="0" animBg="1"/>
      <p:bldP spid="59" grpId="1" animBg="1"/>
      <p:bldP spid="61" grpId="1" animBg="1"/>
      <p:bldP spid="61" grpId="2" animBg="1"/>
      <p:bldP spid="62" grpId="0" animBg="1"/>
      <p:bldP spid="63" grpId="0" animBg="1"/>
      <p:bldP spid="64" grpId="0"/>
      <p:bldP spid="65" grpId="0"/>
      <p:bldP spid="65" grpId="1"/>
      <p:bldP spid="65" grpId="2"/>
      <p:bldP spid="66" grpId="0"/>
      <p:bldP spid="66" grpId="1"/>
      <p:bldP spid="67" grpId="0"/>
      <p:bldP spid="67" grpId="1"/>
      <p:bldP spid="67" grpId="2"/>
      <p:bldP spid="68" grpId="0"/>
      <p:bldP spid="68" grpId="1"/>
      <p:bldP spid="68" grpId="2"/>
      <p:bldP spid="69" grpId="0"/>
      <p:bldP spid="69" grpId="1"/>
      <p:bldP spid="69" grpId="2"/>
      <p:bldP spid="70" grpId="0"/>
      <p:bldP spid="70" grpId="1"/>
      <p:bldP spid="70" grpId="2"/>
      <p:bldP spid="71" grpId="1"/>
      <p:bldP spid="72" grpId="0"/>
      <p:bldP spid="7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2"/>
          <p:cNvSpPr txBox="1">
            <a:spLocks noChangeArrowheads="1"/>
          </p:cNvSpPr>
          <p:nvPr/>
        </p:nvSpPr>
        <p:spPr bwMode="auto">
          <a:xfrm>
            <a:off x="1187450" y="2124075"/>
            <a:ext cx="67691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 smtClean="0">
                <a:solidFill>
                  <a:srgbClr val="0066CC"/>
                </a:solidFill>
              </a:rPr>
              <a:t>Vznik uživatelů (Registr Osob / UserMap)</a:t>
            </a:r>
            <a:endParaRPr lang="cs-CZ" altLang="cs-CZ" sz="2400" b="1" dirty="0"/>
          </a:p>
          <a:p>
            <a:pPr eaLnBrk="1" hangingPunct="1"/>
            <a:endParaRPr lang="cs-CZ" altLang="cs-CZ" b="1" dirty="0"/>
          </a:p>
          <a:p>
            <a:pPr eaLnBrk="1" hangingPunct="1">
              <a:buFontTx/>
              <a:buChar char="•"/>
            </a:pPr>
            <a:r>
              <a:rPr lang="cs-CZ" altLang="cs-CZ" dirty="0" smtClean="0"/>
              <a:t>Registr Osob - dříve pouze princip shody RČ</a:t>
            </a:r>
          </a:p>
          <a:p>
            <a:pPr eaLnBrk="1" hangingPunct="1">
              <a:buFontTx/>
              <a:buChar char="•"/>
            </a:pPr>
            <a:r>
              <a:rPr lang="cs-CZ" altLang="cs-CZ" dirty="0" smtClean="0"/>
              <a:t>UserMap - Nový systém a principy pro registraci nových osob</a:t>
            </a:r>
          </a:p>
          <a:p>
            <a:pPr eaLnBrk="1" hangingPunct="1">
              <a:buFontTx/>
              <a:buChar char="•"/>
            </a:pPr>
            <a:r>
              <a:rPr lang="cs-CZ" altLang="cs-CZ" dirty="0" smtClean="0"/>
              <a:t>Systém podobnostního vyhledávání</a:t>
            </a:r>
          </a:p>
          <a:p>
            <a:pPr eaLnBrk="1" hangingPunct="1">
              <a:buFontTx/>
              <a:buChar char="•"/>
            </a:pPr>
            <a:r>
              <a:rPr lang="cs-CZ" altLang="cs-CZ" dirty="0" smtClean="0"/>
              <a:t>Rozhodovací proces na úrovni personalisty/studijní referentky</a:t>
            </a:r>
          </a:p>
          <a:p>
            <a:pPr eaLnBrk="1" hangingPunct="1">
              <a:buFontTx/>
              <a:buChar char="•"/>
            </a:pPr>
            <a:r>
              <a:rPr lang="cs-CZ" altLang="cs-CZ" dirty="0" smtClean="0"/>
              <a:t>Automatické přidělení univerzitního Osobního čísla a </a:t>
            </a:r>
            <a:r>
              <a:rPr lang="cs-CZ" altLang="cs-CZ" dirty="0" err="1" smtClean="0"/>
              <a:t>loginu</a:t>
            </a:r>
            <a:r>
              <a:rPr lang="cs-CZ" altLang="cs-CZ" dirty="0" smtClean="0"/>
              <a:t> následovaný procesem přidělení Hesla ČVUT (používáno přes celou univerzitu – postupně sjednoceno v letech 2009 -2013</a:t>
            </a:r>
          </a:p>
          <a:p>
            <a:pPr eaLnBrk="1" hangingPunct="1">
              <a:buFontTx/>
              <a:buChar char="•"/>
            </a:pPr>
            <a:r>
              <a:rPr lang="cs-CZ" altLang="cs-CZ" dirty="0" smtClean="0"/>
              <a:t>vše vzniká v personálním a studijním systému jako doplněk byl následně vytvořen systém HOST, nově přebudován na CRI</a:t>
            </a:r>
          </a:p>
        </p:txBody>
      </p:sp>
      <p:sp>
        <p:nvSpPr>
          <p:cNvPr id="2050" name="Obdélník 5"/>
          <p:cNvSpPr>
            <a:spLocks noChangeArrowheads="1"/>
          </p:cNvSpPr>
          <p:nvPr/>
        </p:nvSpPr>
        <p:spPr bwMode="auto">
          <a:xfrm>
            <a:off x="2736850" y="684213"/>
            <a:ext cx="6264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dirty="0">
                <a:solidFill>
                  <a:srgbClr val="0066CC"/>
                </a:solidFill>
                <a:cs typeface="Tahoma" panose="020B0604030504040204" pitchFamily="34" charset="0"/>
              </a:rPr>
              <a:t>Identity na ČVUT</a:t>
            </a:r>
          </a:p>
        </p:txBody>
      </p:sp>
    </p:spTree>
    <p:extLst>
      <p:ext uri="{BB962C8B-B14F-4D97-AF65-F5344CB8AC3E}">
        <p14:creationId xmlns:p14="http://schemas.microsoft.com/office/powerpoint/2010/main" val="201165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délník 5"/>
          <p:cNvSpPr>
            <a:spLocks noChangeArrowheads="1"/>
          </p:cNvSpPr>
          <p:nvPr/>
        </p:nvSpPr>
        <p:spPr bwMode="auto">
          <a:xfrm>
            <a:off x="2736850" y="684213"/>
            <a:ext cx="6264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dirty="0">
                <a:solidFill>
                  <a:srgbClr val="0066CC"/>
                </a:solidFill>
                <a:cs typeface="Tahoma" panose="020B0604030504040204" pitchFamily="34" charset="0"/>
              </a:rPr>
              <a:t>Identity na ČVUT</a:t>
            </a:r>
          </a:p>
        </p:txBody>
      </p:sp>
      <p:pic>
        <p:nvPicPr>
          <p:cNvPr id="4" name="Obrázek 3" descr="C:\AAPrace\SharePoint\VIC - oddělení integrace a ko - AAI\31-projekty\2014-11 AAI změny 2015-ZáPe\podobnostní výhledávání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202" y="1980109"/>
            <a:ext cx="7488832" cy="43924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2"/>
          <p:cNvSpPr txBox="1">
            <a:spLocks noChangeArrowheads="1"/>
          </p:cNvSpPr>
          <p:nvPr/>
        </p:nvSpPr>
        <p:spPr bwMode="auto">
          <a:xfrm>
            <a:off x="2734787" y="1404045"/>
            <a:ext cx="49341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 smtClean="0">
                <a:solidFill>
                  <a:srgbClr val="0066CC"/>
                </a:solidFill>
              </a:rPr>
              <a:t>Stav vzniku uživatelů (UserMap)</a:t>
            </a:r>
            <a:endParaRPr lang="cs-CZ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82241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2"/>
          <p:cNvSpPr txBox="1">
            <a:spLocks noChangeArrowheads="1"/>
          </p:cNvSpPr>
          <p:nvPr/>
        </p:nvSpPr>
        <p:spPr bwMode="auto">
          <a:xfrm>
            <a:off x="1187450" y="2124075"/>
            <a:ext cx="7416800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>
                <a:solidFill>
                  <a:srgbClr val="0066CC"/>
                </a:solidFill>
              </a:rPr>
              <a:t>Přínosy </a:t>
            </a:r>
            <a:r>
              <a:rPr lang="cs-CZ" altLang="cs-CZ" sz="2400" b="1" dirty="0" err="1">
                <a:solidFill>
                  <a:srgbClr val="0066CC"/>
                </a:solidFill>
              </a:rPr>
              <a:t>IdM</a:t>
            </a:r>
            <a:endParaRPr lang="cs-CZ" altLang="cs-CZ" sz="2400" b="1" dirty="0">
              <a:solidFill>
                <a:srgbClr val="0066CC"/>
              </a:solidFill>
            </a:endParaRPr>
          </a:p>
          <a:p>
            <a:pPr eaLnBrk="1" hangingPunct="1"/>
            <a:endParaRPr lang="cs-CZ" altLang="cs-CZ" sz="2000" b="1" dirty="0"/>
          </a:p>
          <a:p>
            <a:pPr eaLnBrk="1" hangingPunct="1">
              <a:buFontTx/>
              <a:buChar char="•"/>
            </a:pPr>
            <a:r>
              <a:rPr lang="cs-CZ" altLang="cs-CZ" dirty="0"/>
              <a:t>Pravidla pro získání rolí v IS jsou nastavována na základě </a:t>
            </a:r>
            <a:r>
              <a:rPr lang="cs-CZ" altLang="cs-CZ" b="1" dirty="0"/>
              <a:t>Pověření k provozování subsystému</a:t>
            </a:r>
            <a:r>
              <a:rPr lang="cs-CZ" altLang="cs-CZ" dirty="0"/>
              <a:t> v souladu s politikou stanovenou příkazem rektora.</a:t>
            </a:r>
          </a:p>
          <a:p>
            <a:pPr eaLnBrk="1" hangingPunct="1">
              <a:buFontTx/>
              <a:buChar char="•"/>
            </a:pPr>
            <a:endParaRPr lang="cs-CZ" altLang="cs-CZ" dirty="0"/>
          </a:p>
          <a:p>
            <a:pPr eaLnBrk="1" hangingPunct="1">
              <a:buFontTx/>
              <a:buChar char="•"/>
            </a:pPr>
            <a:r>
              <a:rPr lang="cs-CZ" altLang="cs-CZ" dirty="0"/>
              <a:t>Ke schvalování rolí dochází </a:t>
            </a:r>
            <a:r>
              <a:rPr lang="cs-CZ" altLang="cs-CZ" b="1" dirty="0"/>
              <a:t>elektronicky</a:t>
            </a:r>
            <a:r>
              <a:rPr lang="cs-CZ" altLang="cs-CZ" dirty="0"/>
              <a:t> na základě </a:t>
            </a:r>
            <a:r>
              <a:rPr lang="cs-CZ" altLang="cs-CZ" b="1" dirty="0"/>
              <a:t>schvalovacího </a:t>
            </a:r>
            <a:r>
              <a:rPr lang="cs-CZ" altLang="cs-CZ" b="1" dirty="0" err="1"/>
              <a:t>workflow</a:t>
            </a:r>
            <a:r>
              <a:rPr lang="cs-CZ" altLang="cs-CZ" dirty="0"/>
              <a:t>.</a:t>
            </a:r>
          </a:p>
          <a:p>
            <a:pPr eaLnBrk="1" hangingPunct="1">
              <a:buFontTx/>
              <a:buChar char="•"/>
            </a:pPr>
            <a:endParaRPr lang="cs-CZ" altLang="cs-CZ" dirty="0"/>
          </a:p>
          <a:p>
            <a:pPr eaLnBrk="1" hangingPunct="1">
              <a:buFontTx/>
              <a:buChar char="•"/>
            </a:pPr>
            <a:r>
              <a:rPr lang="cs-CZ" altLang="cs-CZ" dirty="0"/>
              <a:t>Je možné jednoduše provádět</a:t>
            </a:r>
            <a:r>
              <a:rPr lang="cs-CZ" altLang="cs-CZ" b="1" dirty="0"/>
              <a:t> revize</a:t>
            </a:r>
            <a:r>
              <a:rPr lang="cs-CZ" altLang="cs-CZ" dirty="0"/>
              <a:t> přidělených rolí.</a:t>
            </a:r>
          </a:p>
          <a:p>
            <a:pPr eaLnBrk="1" hangingPunct="1">
              <a:buFontTx/>
              <a:buChar char="•"/>
            </a:pPr>
            <a:endParaRPr lang="cs-CZ" altLang="cs-CZ" dirty="0"/>
          </a:p>
          <a:p>
            <a:pPr eaLnBrk="1" hangingPunct="1">
              <a:buFontTx/>
              <a:buChar char="•"/>
            </a:pPr>
            <a:r>
              <a:rPr lang="cs-CZ" altLang="cs-CZ" dirty="0"/>
              <a:t>Systematizací </a:t>
            </a:r>
            <a:r>
              <a:rPr lang="cs-CZ" altLang="cs-CZ" dirty="0" smtClean="0"/>
              <a:t>business </a:t>
            </a:r>
            <a:r>
              <a:rPr lang="cs-CZ" altLang="cs-CZ" dirty="0"/>
              <a:t>rolí je možné při změně uživatele ve funkci </a:t>
            </a:r>
            <a:r>
              <a:rPr lang="cs-CZ" altLang="cs-CZ" b="1" dirty="0"/>
              <a:t>automaticky</a:t>
            </a:r>
            <a:r>
              <a:rPr lang="cs-CZ" altLang="cs-CZ" dirty="0"/>
              <a:t> </a:t>
            </a:r>
            <a:r>
              <a:rPr lang="cs-CZ" altLang="cs-CZ" b="1" dirty="0"/>
              <a:t>přidat práva</a:t>
            </a:r>
            <a:r>
              <a:rPr lang="cs-CZ" altLang="cs-CZ" dirty="0"/>
              <a:t> novému uživateli a hlavně </a:t>
            </a:r>
            <a:r>
              <a:rPr lang="cs-CZ" altLang="cs-CZ" b="1" dirty="0"/>
              <a:t>odebrat práva</a:t>
            </a:r>
            <a:r>
              <a:rPr lang="cs-CZ" altLang="cs-CZ" dirty="0"/>
              <a:t> uživateli bývalému.</a:t>
            </a:r>
          </a:p>
          <a:p>
            <a:pPr eaLnBrk="1" hangingPunct="1">
              <a:buFontTx/>
              <a:buChar char="•"/>
            </a:pPr>
            <a:endParaRPr lang="cs-CZ" altLang="cs-CZ" dirty="0"/>
          </a:p>
          <a:p>
            <a:pPr eaLnBrk="1" hangingPunct="1">
              <a:buFontTx/>
              <a:buChar char="•"/>
            </a:pPr>
            <a:endParaRPr lang="cs-CZ" altLang="cs-CZ" dirty="0"/>
          </a:p>
        </p:txBody>
      </p:sp>
      <p:sp>
        <p:nvSpPr>
          <p:cNvPr id="2050" name="Obdélník 5"/>
          <p:cNvSpPr>
            <a:spLocks noChangeArrowheads="1"/>
          </p:cNvSpPr>
          <p:nvPr/>
        </p:nvSpPr>
        <p:spPr bwMode="auto">
          <a:xfrm>
            <a:off x="2736850" y="684213"/>
            <a:ext cx="6264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dirty="0">
                <a:solidFill>
                  <a:srgbClr val="0066CC"/>
                </a:solidFill>
                <a:cs typeface="Tahoma" panose="020B0604030504040204" pitchFamily="34" charset="0"/>
              </a:rPr>
              <a:t>Identity na ČVUT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2"/>
          <p:cNvSpPr txBox="1">
            <a:spLocks noChangeArrowheads="1"/>
          </p:cNvSpPr>
          <p:nvPr/>
        </p:nvSpPr>
        <p:spPr bwMode="auto">
          <a:xfrm>
            <a:off x="1187450" y="2124075"/>
            <a:ext cx="7416800" cy="402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>
                <a:solidFill>
                  <a:srgbClr val="0066CC"/>
                </a:solidFill>
              </a:rPr>
              <a:t>Přínosy IdM</a:t>
            </a:r>
          </a:p>
          <a:p>
            <a:pPr eaLnBrk="1" hangingPunct="1"/>
            <a:endParaRPr lang="cs-CZ" altLang="cs-CZ"/>
          </a:p>
          <a:p>
            <a:pPr eaLnBrk="1" hangingPunct="1">
              <a:buFontTx/>
              <a:buChar char="•"/>
            </a:pPr>
            <a:r>
              <a:rPr lang="cs-CZ" altLang="cs-CZ"/>
              <a:t>IdM umožňuje během pár vteřin </a:t>
            </a:r>
            <a:r>
              <a:rPr lang="cs-CZ" altLang="cs-CZ" b="1"/>
              <a:t>omezit práva</a:t>
            </a:r>
            <a:r>
              <a:rPr lang="cs-CZ" altLang="cs-CZ"/>
              <a:t> uživatele v desítkách subsystémů v případě </a:t>
            </a:r>
            <a:r>
              <a:rPr lang="cs-CZ" altLang="cs-CZ" b="1"/>
              <a:t>bezpečnostního problému</a:t>
            </a:r>
            <a:r>
              <a:rPr lang="cs-CZ" altLang="cs-CZ"/>
              <a:t>.</a:t>
            </a:r>
          </a:p>
          <a:p>
            <a:pPr eaLnBrk="1" hangingPunct="1">
              <a:buFontTx/>
              <a:buChar char="•"/>
            </a:pPr>
            <a:endParaRPr lang="cs-CZ" altLang="cs-CZ"/>
          </a:p>
          <a:p>
            <a:pPr eaLnBrk="1" hangingPunct="1">
              <a:buFontTx/>
              <a:buChar char="•"/>
            </a:pPr>
            <a:endParaRPr lang="cs-CZ" altLang="cs-CZ"/>
          </a:p>
          <a:p>
            <a:pPr eaLnBrk="1" hangingPunct="1">
              <a:buFontTx/>
              <a:buChar char="•"/>
            </a:pPr>
            <a:r>
              <a:rPr lang="cs-CZ" altLang="cs-CZ"/>
              <a:t>Pro různé subsystémy lze nastavit tzv. </a:t>
            </a:r>
            <a:r>
              <a:rPr lang="cs-CZ" altLang="cs-CZ" b="1"/>
              <a:t>karantény</a:t>
            </a:r>
            <a:r>
              <a:rPr lang="cs-CZ" altLang="cs-CZ"/>
              <a:t> = systémově prodloužené období omezených přístupových práv pro řešení přechodných období.</a:t>
            </a:r>
          </a:p>
          <a:p>
            <a:pPr eaLnBrk="1" hangingPunct="1">
              <a:buFontTx/>
              <a:buChar char="•"/>
            </a:pPr>
            <a:endParaRPr lang="cs-CZ" altLang="cs-CZ"/>
          </a:p>
          <a:p>
            <a:pPr eaLnBrk="1" hangingPunct="1">
              <a:buFontTx/>
              <a:buChar char="•"/>
            </a:pPr>
            <a:r>
              <a:rPr lang="cs-CZ" altLang="cs-CZ"/>
              <a:t>Veškerá oprávnění jsou v rámci historie IdM </a:t>
            </a:r>
            <a:r>
              <a:rPr lang="cs-CZ" altLang="cs-CZ" b="1"/>
              <a:t>auditovatelná</a:t>
            </a:r>
            <a:r>
              <a:rPr lang="cs-CZ" altLang="cs-CZ"/>
              <a:t>, to znamená, že je možné zjisti, jaká práva uživatel měl a na základě čeho je obdržel.</a:t>
            </a:r>
          </a:p>
          <a:p>
            <a:pPr eaLnBrk="1" hangingPunct="1">
              <a:buFontTx/>
              <a:buChar char="•"/>
            </a:pPr>
            <a:endParaRPr lang="cs-CZ" altLang="cs-CZ"/>
          </a:p>
        </p:txBody>
      </p:sp>
      <p:sp>
        <p:nvSpPr>
          <p:cNvPr id="2050" name="Obdélník 5"/>
          <p:cNvSpPr>
            <a:spLocks noChangeArrowheads="1"/>
          </p:cNvSpPr>
          <p:nvPr/>
        </p:nvSpPr>
        <p:spPr bwMode="auto">
          <a:xfrm>
            <a:off x="2736850" y="684213"/>
            <a:ext cx="6264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dirty="0">
                <a:solidFill>
                  <a:srgbClr val="0066CC"/>
                </a:solidFill>
                <a:cs typeface="Tahoma" panose="020B0604030504040204" pitchFamily="34" charset="0"/>
              </a:rPr>
              <a:t>Identity na ČVUT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5" name="Picture 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260475"/>
            <a:ext cx="1525587" cy="152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3276600" y="3995738"/>
            <a:ext cx="1758950" cy="36671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BR-člen gremia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900113" y="4429125"/>
            <a:ext cx="1873250" cy="366713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TR-PES-číst vše</a:t>
            </a:r>
          </a:p>
        </p:txBody>
      </p:sp>
      <p:pic>
        <p:nvPicPr>
          <p:cNvPr id="71690" name="Picture 10" descr="MC900197438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5219700"/>
            <a:ext cx="717550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3779838" y="2555875"/>
            <a:ext cx="1162050" cy="3667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BR-rektor</a:t>
            </a:r>
          </a:p>
        </p:txBody>
      </p:sp>
      <p:pic>
        <p:nvPicPr>
          <p:cNvPr id="7169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36738"/>
            <a:ext cx="1525588" cy="152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1476375" y="3060700"/>
            <a:ext cx="1314450" cy="3667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BR-kvestor</a:t>
            </a:r>
          </a:p>
        </p:txBody>
      </p:sp>
      <p:pic>
        <p:nvPicPr>
          <p:cNvPr id="7169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1836738"/>
            <a:ext cx="1525588" cy="152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99" name="Text Box 19"/>
          <p:cNvSpPr txBox="1">
            <a:spLocks noChangeArrowheads="1"/>
          </p:cNvSpPr>
          <p:nvPr/>
        </p:nvSpPr>
        <p:spPr bwMode="auto">
          <a:xfrm>
            <a:off x="5651500" y="3060700"/>
            <a:ext cx="1720850" cy="3667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BR-děkan FJFI</a:t>
            </a:r>
          </a:p>
        </p:txBody>
      </p:sp>
      <p:sp>
        <p:nvSpPr>
          <p:cNvPr id="71700" name="Text Box 20"/>
          <p:cNvSpPr txBox="1">
            <a:spLocks noChangeArrowheads="1"/>
          </p:cNvSpPr>
          <p:nvPr/>
        </p:nvSpPr>
        <p:spPr bwMode="auto">
          <a:xfrm>
            <a:off x="1763713" y="2771775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Gazda</a:t>
            </a:r>
          </a:p>
        </p:txBody>
      </p:sp>
      <p:sp>
        <p:nvSpPr>
          <p:cNvPr id="71701" name="Text Box 21"/>
          <p:cNvSpPr txBox="1">
            <a:spLocks noChangeArrowheads="1"/>
          </p:cNvSpPr>
          <p:nvPr/>
        </p:nvSpPr>
        <p:spPr bwMode="auto">
          <a:xfrm>
            <a:off x="3779838" y="2195513"/>
            <a:ext cx="106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Havlíček</a:t>
            </a:r>
          </a:p>
        </p:txBody>
      </p:sp>
      <p:sp>
        <p:nvSpPr>
          <p:cNvPr id="71702" name="Text Box 22"/>
          <p:cNvSpPr txBox="1">
            <a:spLocks noChangeArrowheads="1"/>
          </p:cNvSpPr>
          <p:nvPr/>
        </p:nvSpPr>
        <p:spPr bwMode="auto">
          <a:xfrm>
            <a:off x="6227763" y="27717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Čech</a:t>
            </a:r>
          </a:p>
        </p:txBody>
      </p:sp>
      <p:sp>
        <p:nvSpPr>
          <p:cNvPr id="71703" name="Line 23"/>
          <p:cNvSpPr>
            <a:spLocks noChangeShapeType="1"/>
          </p:cNvSpPr>
          <p:nvPr/>
        </p:nvSpPr>
        <p:spPr bwMode="auto">
          <a:xfrm>
            <a:off x="1547813" y="4787900"/>
            <a:ext cx="1223962" cy="10810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05" name="Text Box 25"/>
          <p:cNvSpPr txBox="1">
            <a:spLocks noChangeArrowheads="1"/>
          </p:cNvSpPr>
          <p:nvPr/>
        </p:nvSpPr>
        <p:spPr bwMode="auto">
          <a:xfrm>
            <a:off x="3278188" y="630078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smtClean="0"/>
              <a:t>PES</a:t>
            </a:r>
            <a:endParaRPr lang="cs-CZ" altLang="cs-CZ" dirty="0"/>
          </a:p>
        </p:txBody>
      </p:sp>
      <p:sp>
        <p:nvSpPr>
          <p:cNvPr id="71706" name="Text Box 26"/>
          <p:cNvSpPr txBox="1">
            <a:spLocks noChangeArrowheads="1"/>
          </p:cNvSpPr>
          <p:nvPr/>
        </p:nvSpPr>
        <p:spPr bwMode="auto">
          <a:xfrm>
            <a:off x="2197100" y="5868988"/>
            <a:ext cx="958850" cy="366712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číst vše</a:t>
            </a:r>
          </a:p>
        </p:txBody>
      </p:sp>
      <p:sp>
        <p:nvSpPr>
          <p:cNvPr id="71708" name="Line 28"/>
          <p:cNvSpPr>
            <a:spLocks noChangeShapeType="1"/>
          </p:cNvSpPr>
          <p:nvPr/>
        </p:nvSpPr>
        <p:spPr bwMode="auto">
          <a:xfrm flipH="1">
            <a:off x="2700338" y="4356100"/>
            <a:ext cx="936625" cy="3603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09" name="Line 29"/>
          <p:cNvSpPr>
            <a:spLocks noChangeShapeType="1"/>
          </p:cNvSpPr>
          <p:nvPr/>
        </p:nvSpPr>
        <p:spPr bwMode="auto">
          <a:xfrm>
            <a:off x="2197100" y="3421063"/>
            <a:ext cx="1582738" cy="5746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10" name="Line 30"/>
          <p:cNvSpPr>
            <a:spLocks noChangeShapeType="1"/>
          </p:cNvSpPr>
          <p:nvPr/>
        </p:nvSpPr>
        <p:spPr bwMode="auto">
          <a:xfrm flipH="1">
            <a:off x="4140200" y="2916238"/>
            <a:ext cx="360363" cy="10795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11" name="Line 31"/>
          <p:cNvSpPr>
            <a:spLocks noChangeShapeType="1"/>
          </p:cNvSpPr>
          <p:nvPr/>
        </p:nvSpPr>
        <p:spPr bwMode="auto">
          <a:xfrm flipH="1">
            <a:off x="4500563" y="3421063"/>
            <a:ext cx="1871662" cy="5746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12" name="Rectangle 32"/>
          <p:cNvSpPr>
            <a:spLocks noChangeArrowheads="1"/>
          </p:cNvSpPr>
          <p:nvPr/>
        </p:nvSpPr>
        <p:spPr bwMode="auto">
          <a:xfrm>
            <a:off x="5580063" y="1836738"/>
            <a:ext cx="1871662" cy="165576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71713" name="Rectangle 33"/>
          <p:cNvSpPr>
            <a:spLocks noChangeArrowheads="1"/>
          </p:cNvSpPr>
          <p:nvPr/>
        </p:nvSpPr>
        <p:spPr bwMode="auto">
          <a:xfrm>
            <a:off x="1331913" y="1908175"/>
            <a:ext cx="1584325" cy="1655763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1714" name="Line 34"/>
          <p:cNvSpPr>
            <a:spLocks noChangeShapeType="1"/>
          </p:cNvSpPr>
          <p:nvPr/>
        </p:nvSpPr>
        <p:spPr bwMode="auto">
          <a:xfrm>
            <a:off x="4932363" y="2700338"/>
            <a:ext cx="647700" cy="71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16" name="Line 36"/>
          <p:cNvSpPr>
            <a:spLocks noChangeShapeType="1"/>
          </p:cNvSpPr>
          <p:nvPr/>
        </p:nvSpPr>
        <p:spPr bwMode="auto">
          <a:xfrm flipH="1">
            <a:off x="2916238" y="2700338"/>
            <a:ext cx="863600" cy="71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17" name="Rectangle 37"/>
          <p:cNvSpPr>
            <a:spLocks noChangeArrowheads="1"/>
          </p:cNvSpPr>
          <p:nvPr/>
        </p:nvSpPr>
        <p:spPr bwMode="auto">
          <a:xfrm>
            <a:off x="3563938" y="1547813"/>
            <a:ext cx="1584325" cy="165576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Obdélník 5"/>
          <p:cNvSpPr>
            <a:spLocks noChangeArrowheads="1"/>
          </p:cNvSpPr>
          <p:nvPr/>
        </p:nvSpPr>
        <p:spPr bwMode="auto">
          <a:xfrm>
            <a:off x="2736850" y="684213"/>
            <a:ext cx="6264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dirty="0">
                <a:solidFill>
                  <a:srgbClr val="0066CC"/>
                </a:solidFill>
                <a:cs typeface="Tahoma" panose="020B0604030504040204" pitchFamily="34" charset="0"/>
              </a:rPr>
              <a:t>Identity na ČVUT</a:t>
            </a:r>
          </a:p>
        </p:txBody>
      </p:sp>
      <p:pic>
        <p:nvPicPr>
          <p:cNvPr id="71725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924300"/>
            <a:ext cx="1525587" cy="152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6" name="Text Box 46"/>
          <p:cNvSpPr txBox="1">
            <a:spLocks noChangeArrowheads="1"/>
          </p:cNvSpPr>
          <p:nvPr/>
        </p:nvSpPr>
        <p:spPr bwMode="auto">
          <a:xfrm>
            <a:off x="6732588" y="5148263"/>
            <a:ext cx="1962150" cy="36671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BR-tajemník FJFI</a:t>
            </a:r>
          </a:p>
        </p:txBody>
      </p:sp>
      <p:sp>
        <p:nvSpPr>
          <p:cNvPr id="71727" name="Text Box 47"/>
          <p:cNvSpPr txBox="1">
            <a:spLocks noChangeArrowheads="1"/>
          </p:cNvSpPr>
          <p:nvPr/>
        </p:nvSpPr>
        <p:spPr bwMode="auto">
          <a:xfrm>
            <a:off x="7237413" y="4860925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Vrána</a:t>
            </a:r>
          </a:p>
        </p:txBody>
      </p:sp>
      <p:sp>
        <p:nvSpPr>
          <p:cNvPr id="71728" name="Rectangle 48"/>
          <p:cNvSpPr>
            <a:spLocks noChangeArrowheads="1"/>
          </p:cNvSpPr>
          <p:nvPr/>
        </p:nvSpPr>
        <p:spPr bwMode="auto">
          <a:xfrm>
            <a:off x="6661150" y="3995738"/>
            <a:ext cx="2016125" cy="165576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71729" name="Text Box 49"/>
          <p:cNvSpPr txBox="1">
            <a:spLocks noChangeArrowheads="1"/>
          </p:cNvSpPr>
          <p:nvPr/>
        </p:nvSpPr>
        <p:spPr bwMode="auto">
          <a:xfrm>
            <a:off x="3997325" y="5868988"/>
            <a:ext cx="1987550" cy="366712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číst tajemník FJFI</a:t>
            </a:r>
          </a:p>
        </p:txBody>
      </p:sp>
      <p:sp>
        <p:nvSpPr>
          <p:cNvPr id="71731" name="Text Box 51"/>
          <p:cNvSpPr txBox="1">
            <a:spLocks noChangeArrowheads="1"/>
          </p:cNvSpPr>
          <p:nvPr/>
        </p:nvSpPr>
        <p:spPr bwMode="auto">
          <a:xfrm>
            <a:off x="3421063" y="4645025"/>
            <a:ext cx="2901950" cy="366713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TR-PES-číst tajemník FJFI</a:t>
            </a:r>
          </a:p>
        </p:txBody>
      </p:sp>
      <p:sp>
        <p:nvSpPr>
          <p:cNvPr id="71732" name="Line 52"/>
          <p:cNvSpPr>
            <a:spLocks noChangeShapeType="1"/>
          </p:cNvSpPr>
          <p:nvPr/>
        </p:nvSpPr>
        <p:spPr bwMode="auto">
          <a:xfrm flipH="1">
            <a:off x="5005388" y="5003800"/>
            <a:ext cx="358775" cy="8651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33" name="Line 53"/>
          <p:cNvSpPr>
            <a:spLocks noChangeShapeType="1"/>
          </p:cNvSpPr>
          <p:nvPr/>
        </p:nvSpPr>
        <p:spPr bwMode="auto">
          <a:xfrm flipH="1" flipV="1">
            <a:off x="6013450" y="5003800"/>
            <a:ext cx="719138" cy="3603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34" name="Line 54"/>
          <p:cNvSpPr>
            <a:spLocks noChangeShapeType="1"/>
          </p:cNvSpPr>
          <p:nvPr/>
        </p:nvSpPr>
        <p:spPr bwMode="auto">
          <a:xfrm>
            <a:off x="6661150" y="3421063"/>
            <a:ext cx="792163" cy="574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36" name="Text Box 56"/>
          <p:cNvSpPr txBox="1">
            <a:spLocks noChangeArrowheads="1"/>
          </p:cNvSpPr>
          <p:nvPr/>
        </p:nvSpPr>
        <p:spPr bwMode="auto">
          <a:xfrm>
            <a:off x="7308850" y="486092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Xxx</a:t>
            </a:r>
          </a:p>
        </p:txBody>
      </p:sp>
      <p:sp>
        <p:nvSpPr>
          <p:cNvPr id="71737" name="AutoShape 57"/>
          <p:cNvSpPr>
            <a:spLocks noChangeArrowheads="1"/>
          </p:cNvSpPr>
          <p:nvPr/>
        </p:nvSpPr>
        <p:spPr bwMode="auto">
          <a:xfrm>
            <a:off x="6372225" y="3995738"/>
            <a:ext cx="2232025" cy="1511300"/>
          </a:xfrm>
          <a:prstGeom prst="wedgeRectCallout">
            <a:avLst>
              <a:gd name="adj1" fmla="val -67356"/>
              <a:gd name="adj2" fmla="val 7909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/>
              <a:t>seznam rolí k přidělení dle pověření garanta na základě příkazu rektora</a:t>
            </a:r>
          </a:p>
        </p:txBody>
      </p:sp>
      <p:sp>
        <p:nvSpPr>
          <p:cNvPr id="71738" name="AutoShape 58"/>
          <p:cNvSpPr>
            <a:spLocks noChangeArrowheads="1"/>
          </p:cNvSpPr>
          <p:nvPr/>
        </p:nvSpPr>
        <p:spPr bwMode="auto">
          <a:xfrm>
            <a:off x="6372225" y="4860925"/>
            <a:ext cx="2232025" cy="862013"/>
          </a:xfrm>
          <a:prstGeom prst="wedgeRectCallout">
            <a:avLst>
              <a:gd name="adj1" fmla="val -104694"/>
              <a:gd name="adj2" fmla="val 23481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/>
              <a:t>technické propojení IdM a PES</a:t>
            </a:r>
          </a:p>
        </p:txBody>
      </p:sp>
      <p:sp>
        <p:nvSpPr>
          <p:cNvPr id="71739" name="AutoShape 59"/>
          <p:cNvSpPr>
            <a:spLocks noChangeArrowheads="1"/>
          </p:cNvSpPr>
          <p:nvPr/>
        </p:nvSpPr>
        <p:spPr bwMode="auto">
          <a:xfrm>
            <a:off x="6372225" y="539750"/>
            <a:ext cx="2305050" cy="1008063"/>
          </a:xfrm>
          <a:prstGeom prst="wedgeRectCallout">
            <a:avLst>
              <a:gd name="adj1" fmla="val -117287"/>
              <a:gd name="adj2" fmla="val 14952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dirty="0"/>
              <a:t>zavedení procesních rolí podléhajících schválení</a:t>
            </a:r>
          </a:p>
        </p:txBody>
      </p:sp>
      <p:sp>
        <p:nvSpPr>
          <p:cNvPr id="71740" name="AutoShape 60"/>
          <p:cNvSpPr>
            <a:spLocks noChangeArrowheads="1"/>
          </p:cNvSpPr>
          <p:nvPr/>
        </p:nvSpPr>
        <p:spPr bwMode="auto">
          <a:xfrm>
            <a:off x="6372225" y="4284663"/>
            <a:ext cx="2305050" cy="649287"/>
          </a:xfrm>
          <a:prstGeom prst="wedgeRectCallout">
            <a:avLst>
              <a:gd name="adj1" fmla="val -108611"/>
              <a:gd name="adj2" fmla="val -70051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dirty="0"/>
              <a:t>zavedení </a:t>
            </a:r>
            <a:r>
              <a:rPr lang="cs-CZ" altLang="cs-CZ" dirty="0" smtClean="0"/>
              <a:t>business </a:t>
            </a:r>
            <a:r>
              <a:rPr lang="cs-CZ" altLang="cs-CZ" dirty="0"/>
              <a:t>rolí souvisejících</a:t>
            </a:r>
          </a:p>
        </p:txBody>
      </p:sp>
      <p:sp>
        <p:nvSpPr>
          <p:cNvPr id="71741" name="AutoShape 61"/>
          <p:cNvSpPr>
            <a:spLocks noChangeArrowheads="1"/>
          </p:cNvSpPr>
          <p:nvPr/>
        </p:nvSpPr>
        <p:spPr bwMode="auto">
          <a:xfrm>
            <a:off x="6229350" y="755650"/>
            <a:ext cx="2520950" cy="863600"/>
          </a:xfrm>
          <a:prstGeom prst="wedgeRectCallout">
            <a:avLst>
              <a:gd name="adj1" fmla="val -92380"/>
              <a:gd name="adj2" fmla="val 59741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dirty="0"/>
              <a:t>iniciační obsazení </a:t>
            </a:r>
            <a:r>
              <a:rPr lang="cs-CZ" altLang="cs-CZ" dirty="0" smtClean="0"/>
              <a:t>business </a:t>
            </a:r>
            <a:r>
              <a:rPr lang="cs-CZ" altLang="cs-CZ" dirty="0"/>
              <a:t>role – provede správce </a:t>
            </a:r>
            <a:r>
              <a:rPr lang="cs-CZ" altLang="cs-CZ" dirty="0" err="1"/>
              <a:t>IdM</a:t>
            </a:r>
            <a:endParaRPr lang="cs-CZ" altLang="cs-CZ" dirty="0"/>
          </a:p>
        </p:txBody>
      </p:sp>
      <p:sp>
        <p:nvSpPr>
          <p:cNvPr id="71742" name="AutoShape 62"/>
          <p:cNvSpPr>
            <a:spLocks noChangeArrowheads="1"/>
          </p:cNvSpPr>
          <p:nvPr/>
        </p:nvSpPr>
        <p:spPr bwMode="auto">
          <a:xfrm>
            <a:off x="6516688" y="323850"/>
            <a:ext cx="2305050" cy="1152525"/>
          </a:xfrm>
          <a:prstGeom prst="wedgeRectCallout">
            <a:avLst>
              <a:gd name="adj1" fmla="val -23347"/>
              <a:gd name="adj2" fmla="val 8044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dirty="0"/>
              <a:t>řádné obsazení </a:t>
            </a:r>
            <a:r>
              <a:rPr lang="cs-CZ" altLang="cs-CZ" dirty="0" smtClean="0"/>
              <a:t>business </a:t>
            </a:r>
            <a:r>
              <a:rPr lang="cs-CZ" altLang="cs-CZ" dirty="0"/>
              <a:t>role – </a:t>
            </a:r>
            <a:r>
              <a:rPr lang="cs-CZ" altLang="cs-CZ" b="1" dirty="0"/>
              <a:t>provede schvalovatel</a:t>
            </a:r>
          </a:p>
        </p:txBody>
      </p:sp>
      <p:sp>
        <p:nvSpPr>
          <p:cNvPr id="71743" name="AutoShape 63"/>
          <p:cNvSpPr>
            <a:spLocks noChangeArrowheads="1"/>
          </p:cNvSpPr>
          <p:nvPr/>
        </p:nvSpPr>
        <p:spPr bwMode="auto">
          <a:xfrm>
            <a:off x="179388" y="2771775"/>
            <a:ext cx="2449512" cy="1514475"/>
          </a:xfrm>
          <a:prstGeom prst="wedgeRectCallout">
            <a:avLst>
              <a:gd name="adj1" fmla="val 73204"/>
              <a:gd name="adj2" fmla="val 6237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dirty="0"/>
              <a:t>začlenění technické role pod </a:t>
            </a:r>
            <a:r>
              <a:rPr lang="cs-CZ" altLang="cs-CZ" dirty="0" smtClean="0"/>
              <a:t>business </a:t>
            </a:r>
            <a:r>
              <a:rPr lang="cs-CZ" altLang="cs-CZ" dirty="0"/>
              <a:t>roli =&gt; spuštění mechanismu nastavení v PES</a:t>
            </a:r>
          </a:p>
        </p:txBody>
      </p:sp>
      <p:sp>
        <p:nvSpPr>
          <p:cNvPr id="71744" name="AutoShape 64"/>
          <p:cNvSpPr>
            <a:spLocks noChangeArrowheads="1"/>
          </p:cNvSpPr>
          <p:nvPr/>
        </p:nvSpPr>
        <p:spPr bwMode="auto">
          <a:xfrm>
            <a:off x="7524750" y="1763713"/>
            <a:ext cx="1296988" cy="1081087"/>
          </a:xfrm>
          <a:prstGeom prst="wedgeRectCallout">
            <a:avLst>
              <a:gd name="adj1" fmla="val -5690"/>
              <a:gd name="adj2" fmla="val 156606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/>
              <a:t>změna osoby ve funkci</a:t>
            </a:r>
          </a:p>
        </p:txBody>
      </p:sp>
      <p:sp>
        <p:nvSpPr>
          <p:cNvPr id="3075" name="TextovéPole 2"/>
          <p:cNvSpPr txBox="1">
            <a:spLocks noChangeArrowheads="1"/>
          </p:cNvSpPr>
          <p:nvPr/>
        </p:nvSpPr>
        <p:spPr bwMode="auto">
          <a:xfrm>
            <a:off x="1187450" y="2124075"/>
            <a:ext cx="40338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 err="1">
                <a:solidFill>
                  <a:srgbClr val="0066CC"/>
                </a:solidFill>
              </a:rPr>
              <a:t>Schema</a:t>
            </a:r>
            <a:r>
              <a:rPr lang="cs-CZ" altLang="cs-CZ" sz="2400" b="1" dirty="0">
                <a:solidFill>
                  <a:srgbClr val="0066CC"/>
                </a:solidFill>
              </a:rPr>
              <a:t> vazeb a </a:t>
            </a:r>
            <a:r>
              <a:rPr lang="cs-CZ" altLang="cs-CZ" sz="2400" b="1" dirty="0" err="1">
                <a:solidFill>
                  <a:srgbClr val="0066CC"/>
                </a:solidFill>
              </a:rPr>
              <a:t>závislotí</a:t>
            </a:r>
            <a:endParaRPr lang="cs-CZ" altLang="cs-CZ" sz="2400" b="1" dirty="0"/>
          </a:p>
          <a:p>
            <a:pPr eaLnBrk="1" hangingPunct="1"/>
            <a:endParaRPr lang="cs-CZ" alt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1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71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17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71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7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71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7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7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71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71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7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7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7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7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1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1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7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71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1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71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1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71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7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71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71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71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7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7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1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717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717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716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717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 tmFilter="0, 0; .2, .5; .8, .5; 1, 0"/>
                                        <p:tgtEl>
                                          <p:spTgt spid="717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250" autoRev="1" fill="hold"/>
                                        <p:tgtEl>
                                          <p:spTgt spid="717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7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 tmFilter="0, 0; .2, .5; .8, .5; 1, 0"/>
                                        <p:tgtEl>
                                          <p:spTgt spid="717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250" autoRev="1" fill="hold"/>
                                        <p:tgtEl>
                                          <p:spTgt spid="717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 tmFilter="0, 0; .2, .5; .8, .5; 1, 0"/>
                                        <p:tgtEl>
                                          <p:spTgt spid="717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50" autoRev="1" fill="hold"/>
                                        <p:tgtEl>
                                          <p:spTgt spid="717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717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717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717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717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9" dur="500"/>
                                        <p:tgtEl>
                                          <p:spTgt spid="71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71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71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7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3" dur="500"/>
                                        <p:tgtEl>
                                          <p:spTgt spid="71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7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71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71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5" presetID="26" presetClass="emph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 tmFilter="0, 0; .2, .5; .8, .5; 1, 0"/>
                                        <p:tgtEl>
                                          <p:spTgt spid="717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7" dur="250" autoRev="1" fill="hold"/>
                                        <p:tgtEl>
                                          <p:spTgt spid="717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9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 tmFilter="0, 0; .2, .5; .8, .5; 1, 0"/>
                                        <p:tgtEl>
                                          <p:spTgt spid="717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1" dur="250" autoRev="1" fill="hold"/>
                                        <p:tgtEl>
                                          <p:spTgt spid="717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 tmFilter="0, 0; .2, .5; .8, .5; 1, 0"/>
                                        <p:tgtEl>
                                          <p:spTgt spid="717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5" dur="250" autoRev="1" fill="hold"/>
                                        <p:tgtEl>
                                          <p:spTgt spid="717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 nodeType="clickPar">
                      <p:stCondLst>
                        <p:cond delay="indefinite"/>
                      </p:stCondLst>
                      <p:childTnLst>
                        <p:par>
                          <p:cTn id="2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9" dur="500"/>
                                        <p:tgtEl>
                                          <p:spTgt spid="71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8" grpId="0" animBg="1"/>
      <p:bldP spid="71689" grpId="0" animBg="1"/>
      <p:bldP spid="71689" grpId="1" animBg="1"/>
      <p:bldP spid="71691" grpId="0" animBg="1"/>
      <p:bldP spid="71687" grpId="0" animBg="1"/>
      <p:bldP spid="71699" grpId="0" animBg="1"/>
      <p:bldP spid="71700" grpId="0"/>
      <p:bldP spid="71701" grpId="0"/>
      <p:bldP spid="71702" grpId="0"/>
      <p:bldP spid="71703" grpId="0" animBg="1"/>
      <p:bldP spid="71703" grpId="1" animBg="1"/>
      <p:bldP spid="71705" grpId="0"/>
      <p:bldP spid="71706" grpId="0" animBg="1"/>
      <p:bldP spid="71706" grpId="1" animBg="1"/>
      <p:bldP spid="71708" grpId="0" animBg="1"/>
      <p:bldP spid="71708" grpId="1" animBg="1"/>
      <p:bldP spid="71709" grpId="0" animBg="1"/>
      <p:bldP spid="71710" grpId="0" animBg="1"/>
      <p:bldP spid="71711" grpId="0" animBg="1"/>
      <p:bldP spid="71712" grpId="0" animBg="1"/>
      <p:bldP spid="71713" grpId="0" animBg="1"/>
      <p:bldP spid="71714" grpId="0" animBg="1"/>
      <p:bldP spid="71716" grpId="0" animBg="1"/>
      <p:bldP spid="71717" grpId="0" animBg="1"/>
      <p:bldP spid="71726" grpId="0" animBg="1"/>
      <p:bldP spid="71727" grpId="0"/>
      <p:bldP spid="71727" grpId="1"/>
      <p:bldP spid="71728" grpId="0" animBg="1"/>
      <p:bldP spid="71728" grpId="1" animBg="1"/>
      <p:bldP spid="71728" grpId="2" animBg="1"/>
      <p:bldP spid="71729" grpId="0" animBg="1"/>
      <p:bldP spid="71729" grpId="1" animBg="1"/>
      <p:bldP spid="71729" grpId="2" animBg="1"/>
      <p:bldP spid="71731" grpId="0"/>
      <p:bldP spid="71731" grpId="1" animBg="1"/>
      <p:bldP spid="71731" grpId="2" animBg="1"/>
      <p:bldP spid="71732" grpId="0" animBg="1"/>
      <p:bldP spid="71732" grpId="1" animBg="1"/>
      <p:bldP spid="71732" grpId="2" animBg="1"/>
      <p:bldP spid="71733" grpId="0" animBg="1"/>
      <p:bldP spid="71733" grpId="1" animBg="1"/>
      <p:bldP spid="71733" grpId="2" animBg="1"/>
      <p:bldP spid="71734" grpId="0" animBg="1"/>
      <p:bldP spid="71736" grpId="0"/>
      <p:bldP spid="71737" grpId="0" animBg="1"/>
      <p:bldP spid="71737" grpId="1" animBg="1"/>
      <p:bldP spid="71738" grpId="2" animBg="1"/>
      <p:bldP spid="71738" grpId="3" animBg="1"/>
      <p:bldP spid="71739" grpId="0" animBg="1"/>
      <p:bldP spid="71739" grpId="1" animBg="1"/>
      <p:bldP spid="71740" grpId="0" animBg="1"/>
      <p:bldP spid="71740" grpId="1" animBg="1"/>
      <p:bldP spid="71741" grpId="0" animBg="1"/>
      <p:bldP spid="71741" grpId="1" animBg="1"/>
      <p:bldP spid="71742" grpId="0" animBg="1"/>
      <p:bldP spid="71742" grpId="1" animBg="1"/>
      <p:bldP spid="71743" grpId="0" animBg="1"/>
      <p:bldP spid="71743" grpId="1" animBg="1"/>
      <p:bldP spid="71744" grpId="0" animBg="1"/>
      <p:bldP spid="30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2"/>
          <p:cNvSpPr txBox="1">
            <a:spLocks noChangeArrowheads="1"/>
          </p:cNvSpPr>
          <p:nvPr/>
        </p:nvSpPr>
        <p:spPr bwMode="auto">
          <a:xfrm>
            <a:off x="1187450" y="2124075"/>
            <a:ext cx="67691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>
                <a:solidFill>
                  <a:srgbClr val="0066CC"/>
                </a:solidFill>
              </a:rPr>
              <a:t>Ukázka schvalovacího procesu v IdM</a:t>
            </a:r>
            <a:endParaRPr lang="cs-CZ" altLang="cs-CZ" sz="2400" b="1"/>
          </a:p>
          <a:p>
            <a:pPr eaLnBrk="1" hangingPunct="1"/>
            <a:endParaRPr lang="cs-CZ" altLang="cs-CZ" b="1"/>
          </a:p>
        </p:txBody>
      </p:sp>
      <p:sp>
        <p:nvSpPr>
          <p:cNvPr id="2050" name="Obdélník 5"/>
          <p:cNvSpPr>
            <a:spLocks noChangeArrowheads="1"/>
          </p:cNvSpPr>
          <p:nvPr/>
        </p:nvSpPr>
        <p:spPr bwMode="auto">
          <a:xfrm>
            <a:off x="2736850" y="684213"/>
            <a:ext cx="6264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dirty="0">
                <a:solidFill>
                  <a:srgbClr val="0066CC"/>
                </a:solidFill>
                <a:cs typeface="Tahoma" panose="020B0604030504040204" pitchFamily="34" charset="0"/>
              </a:rPr>
              <a:t>Identity na ČVUT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66609C0B5EBF7428F7383B320B94346" ma:contentTypeVersion="0" ma:contentTypeDescription="Vytvoří nový dokument" ma:contentTypeScope="" ma:versionID="a811a1736b153bdbea1c6ba044df733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ecb93c72f33e94aa0d8973920a8bbe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6D257C-098A-4D49-B51E-093861635B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A607FD0-0B79-4367-9070-925029DF4C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2062B1-EFA5-4696-984C-7FC7B696C7A8}">
  <ds:schemaRefs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23421</TotalTime>
  <Words>587</Words>
  <Application>Microsoft Office PowerPoint</Application>
  <PresentationFormat>Vlastní</PresentationFormat>
  <Paragraphs>149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Tahoma</vt:lpstr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Detail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powerpointové prezentace</dc:title>
  <dc:creator>Detail</dc:creator>
  <cp:lastModifiedBy>Petr Zácha</cp:lastModifiedBy>
  <cp:revision>124</cp:revision>
  <dcterms:created xsi:type="dcterms:W3CDTF">2008-06-11T10:36:34Z</dcterms:created>
  <dcterms:modified xsi:type="dcterms:W3CDTF">2015-11-26T14:49:42Z</dcterms:modified>
</cp:coreProperties>
</file>